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83" r:id="rId3"/>
    <p:sldId id="259" r:id="rId4"/>
    <p:sldId id="260" r:id="rId5"/>
    <p:sldId id="262" r:id="rId6"/>
    <p:sldId id="261" r:id="rId7"/>
    <p:sldId id="278" r:id="rId8"/>
    <p:sldId id="279" r:id="rId9"/>
    <p:sldId id="263" r:id="rId10"/>
    <p:sldId id="264" r:id="rId11"/>
    <p:sldId id="267" r:id="rId12"/>
    <p:sldId id="265" r:id="rId13"/>
    <p:sldId id="266" r:id="rId14"/>
    <p:sldId id="268" r:id="rId15"/>
    <p:sldId id="269" r:id="rId16"/>
    <p:sldId id="270" r:id="rId17"/>
    <p:sldId id="271" r:id="rId18"/>
    <p:sldId id="272" r:id="rId19"/>
    <p:sldId id="273" r:id="rId20"/>
    <p:sldId id="274" r:id="rId21"/>
    <p:sldId id="275" r:id="rId22"/>
    <p:sldId id="276" r:id="rId23"/>
    <p:sldId id="284" r:id="rId24"/>
    <p:sldId id="285" r:id="rId25"/>
    <p:sldId id="280" r:id="rId26"/>
    <p:sldId id="281" r:id="rId27"/>
    <p:sldId id="282" r:id="rId28"/>
    <p:sldId id="286" r:id="rId29"/>
    <p:sldId id="287" r:id="rId30"/>
    <p:sldId id="288" r:id="rId31"/>
    <p:sldId id="277" r:id="rId32"/>
    <p:sldId id="290" r:id="rId33"/>
    <p:sldId id="291" r:id="rId34"/>
    <p:sldId id="292" r:id="rId35"/>
    <p:sldId id="293" r:id="rId36"/>
    <p:sldId id="294" r:id="rId37"/>
    <p:sldId id="295" r:id="rId38"/>
    <p:sldId id="297" r:id="rId39"/>
    <p:sldId id="298" r:id="rId40"/>
    <p:sldId id="296" r:id="rId41"/>
    <p:sldId id="299" r:id="rId42"/>
    <p:sldId id="304" r:id="rId43"/>
    <p:sldId id="300" r:id="rId44"/>
    <p:sldId id="301" r:id="rId45"/>
    <p:sldId id="308" r:id="rId46"/>
    <p:sldId id="302" r:id="rId47"/>
    <p:sldId id="313" r:id="rId48"/>
    <p:sldId id="307" r:id="rId49"/>
    <p:sldId id="309" r:id="rId50"/>
    <p:sldId id="303" r:id="rId51"/>
    <p:sldId id="310" r:id="rId52"/>
    <p:sldId id="311" r:id="rId53"/>
    <p:sldId id="312"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AB118-5E78-0E62-C03D-8174AA9245CC}" v="1" dt="2023-09-07T13:18:54.369"/>
    <p1510:client id="{47B5D430-8A2F-4398-BDBF-767641230F96}" v="14" dt="2023-09-04T08:19:25.6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435"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B29EB-4FF4-43BB-AACF-92107EDC8E6E}" type="datetimeFigureOut">
              <a:rPr lang="nl-BE" smtClean="0"/>
              <a:t>8/09/2023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ABA60-88E2-4A7C-AC8C-550CADA03F7D}" type="slidenum">
              <a:rPr lang="nl-BE" smtClean="0"/>
              <a:t>‹#›</a:t>
            </a:fld>
            <a:endParaRPr lang="nl-BE"/>
          </a:p>
        </p:txBody>
      </p:sp>
    </p:spTree>
    <p:extLst>
      <p:ext uri="{BB962C8B-B14F-4D97-AF65-F5344CB8AC3E}">
        <p14:creationId xmlns:p14="http://schemas.microsoft.com/office/powerpoint/2010/main" val="378982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BE3ABA60-88E2-4A7C-AC8C-550CADA03F7D}" type="slidenum">
              <a:rPr lang="nl-BE" smtClean="0"/>
              <a:t>1</a:t>
            </a:fld>
            <a:endParaRPr lang="nl-BE"/>
          </a:p>
        </p:txBody>
      </p:sp>
    </p:spTree>
    <p:extLst>
      <p:ext uri="{BB962C8B-B14F-4D97-AF65-F5344CB8AC3E}">
        <p14:creationId xmlns:p14="http://schemas.microsoft.com/office/powerpoint/2010/main" val="332804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08.09.2023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08.09.2023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08.09.2023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08.09.2023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08.09.2023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08.09.2023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08.09.2023</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08.09.2023</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08.09.2023</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08.09.2023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08.09.2023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08.09.2023</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png"/><Relationship Id="rId7"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2.png"/><Relationship Id="rId7"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3"/>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4"/>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5"/>
          <a:stretch>
            <a:fillRect/>
          </a:stretch>
        </p:blipFill>
        <p:spPr>
          <a:xfrm>
            <a:off x="-586854" y="-865797"/>
            <a:ext cx="12114663" cy="7361298"/>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sp>
        <p:nvSpPr>
          <p:cNvPr id="8" name="Tekstvak 7">
            <a:extLst>
              <a:ext uri="{FF2B5EF4-FFF2-40B4-BE49-F238E27FC236}">
                <a16:creationId xmlns:a16="http://schemas.microsoft.com/office/drawing/2014/main" id="{1966681B-5538-5A26-16A9-609A83340FC4}"/>
              </a:ext>
            </a:extLst>
          </p:cNvPr>
          <p:cNvSpPr txBox="1"/>
          <p:nvPr/>
        </p:nvSpPr>
        <p:spPr>
          <a:xfrm>
            <a:off x="494732" y="2755141"/>
            <a:ext cx="1069301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b="1">
                <a:solidFill>
                  <a:srgbClr val="FF0000"/>
                </a:solidFill>
                <a:latin typeface="Arial Nova"/>
              </a:rPr>
              <a:t>Dit is het DNA van</a:t>
            </a:r>
            <a:r>
              <a:rPr lang="nl-NL" sz="5400" b="1">
                <a:solidFill>
                  <a:schemeClr val="accent1"/>
                </a:solidFill>
                <a:latin typeface="Arial Nova"/>
              </a:rPr>
              <a:t> </a:t>
            </a:r>
            <a:endParaRPr lang="nl-NL" sz="5400">
              <a:solidFill>
                <a:schemeClr val="accent1"/>
              </a:solidFill>
              <a:latin typeface="Calibri" panose="020F0502020204030204"/>
              <a:cs typeface="Calibri"/>
            </a:endParaRPr>
          </a:p>
          <a:p>
            <a:pPr algn="ctr"/>
            <a:r>
              <a:rPr lang="nl-NL" sz="4400" b="1">
                <a:solidFill>
                  <a:srgbClr val="92D050"/>
                </a:solidFill>
                <a:latin typeface="Arial Nova"/>
              </a:rPr>
              <a:t>BASISSCHOOL</a:t>
            </a:r>
            <a:r>
              <a:rPr lang="nl-NL" sz="5400" b="1">
                <a:solidFill>
                  <a:srgbClr val="92D050"/>
                </a:solidFill>
                <a:latin typeface="Arial Nova"/>
              </a:rPr>
              <a:t> </a:t>
            </a:r>
            <a:r>
              <a:rPr lang="nl-NL" sz="5400" b="1">
                <a:solidFill>
                  <a:schemeClr val="accent1"/>
                </a:solidFill>
                <a:latin typeface="Arial Nova"/>
              </a:rPr>
              <a:t>GO! De Notelaar</a:t>
            </a:r>
            <a:endParaRPr lang="nl-NL" sz="5400">
              <a:solidFill>
                <a:schemeClr val="accent1"/>
              </a:solidFill>
              <a:cs typeface="Calibri"/>
            </a:endParaRPr>
          </a:p>
        </p:txBody>
      </p:sp>
      <p:pic>
        <p:nvPicPr>
          <p:cNvPr id="3" name="Afbeelding 8" descr="Afbeelding met pijl&#10;&#10;Automatisch gegenereerde beschrijving">
            <a:extLst>
              <a:ext uri="{FF2B5EF4-FFF2-40B4-BE49-F238E27FC236}">
                <a16:creationId xmlns:a16="http://schemas.microsoft.com/office/drawing/2014/main" id="{13BFC86A-7967-47D3-4CCB-EC220B440969}"/>
              </a:ext>
            </a:extLst>
          </p:cNvPr>
          <p:cNvPicPr>
            <a:picLocks noChangeAspect="1"/>
          </p:cNvPicPr>
          <p:nvPr/>
        </p:nvPicPr>
        <p:blipFill>
          <a:blip r:embed="rId6"/>
          <a:stretch>
            <a:fillRect/>
          </a:stretch>
        </p:blipFill>
        <p:spPr>
          <a:xfrm>
            <a:off x="9385465" y="162927"/>
            <a:ext cx="1268682" cy="891367"/>
          </a:xfrm>
          <a:prstGeom prst="rect">
            <a:avLst/>
          </a:prstGeom>
        </p:spPr>
      </p:pic>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586854" y="-865797"/>
            <a:ext cx="12114663" cy="7361298"/>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sp>
        <p:nvSpPr>
          <p:cNvPr id="2" name="Tekstvak 1">
            <a:extLst>
              <a:ext uri="{FF2B5EF4-FFF2-40B4-BE49-F238E27FC236}">
                <a16:creationId xmlns:a16="http://schemas.microsoft.com/office/drawing/2014/main" id="{BAE36471-7D34-C7E7-4745-9191151FA36F}"/>
              </a:ext>
            </a:extLst>
          </p:cNvPr>
          <p:cNvSpPr txBox="1"/>
          <p:nvPr/>
        </p:nvSpPr>
        <p:spPr>
          <a:xfrm>
            <a:off x="323849" y="1507980"/>
            <a:ext cx="10658476" cy="1815882"/>
          </a:xfrm>
          <a:prstGeom prst="rect">
            <a:avLst/>
          </a:prstGeom>
          <a:noFill/>
        </p:spPr>
        <p:txBody>
          <a:bodyPr wrap="square" rtlCol="0">
            <a:spAutoFit/>
          </a:bodyPr>
          <a:lstStyle/>
          <a:p>
            <a:r>
              <a:rPr lang="nl-BE" sz="2800" b="1">
                <a:solidFill>
                  <a:schemeClr val="accent1"/>
                </a:solidFill>
                <a:latin typeface="Arial Nova" panose="020B0504020202020204" pitchFamily="34" charset="0"/>
              </a:rPr>
              <a:t>Het is fijn als iedereen wat moeite doet om </a:t>
            </a:r>
            <a:r>
              <a:rPr lang="nl-BE" sz="2800" b="1">
                <a:solidFill>
                  <a:srgbClr val="FF0000"/>
                </a:solidFill>
                <a:latin typeface="Arial Nova" panose="020B0504020202020204" pitchFamily="34" charset="0"/>
              </a:rPr>
              <a:t>netjes en deftig </a:t>
            </a:r>
            <a:r>
              <a:rPr lang="nl-BE" sz="2800" b="1">
                <a:solidFill>
                  <a:schemeClr val="accent1"/>
                </a:solidFill>
                <a:latin typeface="Arial Nova" panose="020B0504020202020204" pitchFamily="34" charset="0"/>
              </a:rPr>
              <a:t>op school te verschijnen.</a:t>
            </a:r>
          </a:p>
          <a:p>
            <a:r>
              <a:rPr lang="nl-BE" sz="2800" b="1">
                <a:solidFill>
                  <a:schemeClr val="accent1"/>
                </a:solidFill>
                <a:latin typeface="Arial Nova" panose="020B0504020202020204" pitchFamily="34" charset="0"/>
              </a:rPr>
              <a:t>Mutsen, petten, kappen… worden afgenomen in de rij en in de klas!</a:t>
            </a:r>
          </a:p>
        </p:txBody>
      </p:sp>
      <p:sp>
        <p:nvSpPr>
          <p:cNvPr id="3" name="Tekstvak 2">
            <a:extLst>
              <a:ext uri="{FF2B5EF4-FFF2-40B4-BE49-F238E27FC236}">
                <a16:creationId xmlns:a16="http://schemas.microsoft.com/office/drawing/2014/main" id="{C0A73FE6-9DCA-F6CB-4757-B36312FEFAC2}"/>
              </a:ext>
            </a:extLst>
          </p:cNvPr>
          <p:cNvSpPr txBox="1"/>
          <p:nvPr/>
        </p:nvSpPr>
        <p:spPr>
          <a:xfrm>
            <a:off x="685232" y="3429000"/>
            <a:ext cx="4238768" cy="523220"/>
          </a:xfrm>
          <a:prstGeom prst="rect">
            <a:avLst/>
          </a:prstGeom>
          <a:noFill/>
        </p:spPr>
        <p:txBody>
          <a:bodyPr wrap="square" lIns="91440" tIns="45720" rIns="91440" bIns="45720" rtlCol="0" anchor="t">
            <a:spAutoFit/>
          </a:bodyPr>
          <a:lstStyle/>
          <a:p>
            <a:endParaRPr lang="nl-BE" sz="2800" b="1">
              <a:solidFill>
                <a:srgbClr val="FF0000"/>
              </a:solidFill>
              <a:latin typeface="Arial Nova"/>
            </a:endParaRPr>
          </a:p>
        </p:txBody>
      </p:sp>
      <p:pic>
        <p:nvPicPr>
          <p:cNvPr id="8" name="Afbeelding 8" descr="Afbeelding met tekst, clipart&#10;&#10;Automatisch gegenereerde beschrijving">
            <a:extLst>
              <a:ext uri="{FF2B5EF4-FFF2-40B4-BE49-F238E27FC236}">
                <a16:creationId xmlns:a16="http://schemas.microsoft.com/office/drawing/2014/main" id="{3D2FB51F-BBB1-DA3F-16B8-B94B0F15E312}"/>
              </a:ext>
            </a:extLst>
          </p:cNvPr>
          <p:cNvPicPr>
            <a:picLocks noChangeAspect="1"/>
          </p:cNvPicPr>
          <p:nvPr/>
        </p:nvPicPr>
        <p:blipFill>
          <a:blip r:embed="rId5"/>
          <a:stretch>
            <a:fillRect/>
          </a:stretch>
        </p:blipFill>
        <p:spPr>
          <a:xfrm>
            <a:off x="1570914" y="3692004"/>
            <a:ext cx="1680380" cy="1669007"/>
          </a:xfrm>
          <a:prstGeom prst="rect">
            <a:avLst/>
          </a:prstGeom>
        </p:spPr>
      </p:pic>
      <p:pic>
        <p:nvPicPr>
          <p:cNvPr id="9" name="Afbeelding 9" descr="Afbeelding met tekst, persoon, blauw&#10;&#10;Automatisch gegenereerde beschrijving">
            <a:extLst>
              <a:ext uri="{FF2B5EF4-FFF2-40B4-BE49-F238E27FC236}">
                <a16:creationId xmlns:a16="http://schemas.microsoft.com/office/drawing/2014/main" id="{D5EFC3A7-D010-BFE5-0772-3406D6F73035}"/>
              </a:ext>
            </a:extLst>
          </p:cNvPr>
          <p:cNvPicPr>
            <a:picLocks noChangeAspect="1"/>
          </p:cNvPicPr>
          <p:nvPr/>
        </p:nvPicPr>
        <p:blipFill rotWithShape="1">
          <a:blip r:embed="rId6"/>
          <a:srcRect l="14108" t="8621" r="11618" b="40690"/>
          <a:stretch/>
        </p:blipFill>
        <p:spPr>
          <a:xfrm>
            <a:off x="3791803" y="3599309"/>
            <a:ext cx="2037485" cy="1672148"/>
          </a:xfrm>
          <a:prstGeom prst="rect">
            <a:avLst/>
          </a:prstGeom>
        </p:spPr>
      </p:pic>
      <p:pic>
        <p:nvPicPr>
          <p:cNvPr id="10" name="Afbeelding 11" descr="Afbeelding met persoon, jongen, jasje&#10;&#10;Automatisch gegenereerde beschrijving">
            <a:extLst>
              <a:ext uri="{FF2B5EF4-FFF2-40B4-BE49-F238E27FC236}">
                <a16:creationId xmlns:a16="http://schemas.microsoft.com/office/drawing/2014/main" id="{4D774EB1-3FAA-4DC3-DF13-FC1F182147EA}"/>
              </a:ext>
            </a:extLst>
          </p:cNvPr>
          <p:cNvPicPr>
            <a:picLocks noChangeAspect="1"/>
          </p:cNvPicPr>
          <p:nvPr/>
        </p:nvPicPr>
        <p:blipFill>
          <a:blip r:embed="rId7"/>
          <a:stretch>
            <a:fillRect/>
          </a:stretch>
        </p:blipFill>
        <p:spPr>
          <a:xfrm>
            <a:off x="6532728" y="3525233"/>
            <a:ext cx="1844724" cy="2002548"/>
          </a:xfrm>
          <a:prstGeom prst="rect">
            <a:avLst/>
          </a:prstGeom>
        </p:spPr>
      </p:pic>
      <p:pic>
        <p:nvPicPr>
          <p:cNvPr id="12" name="Afbeelding 8" descr="Afbeelding met pijl&#10;&#10;Automatisch gegenereerde beschrijving">
            <a:extLst>
              <a:ext uri="{FF2B5EF4-FFF2-40B4-BE49-F238E27FC236}">
                <a16:creationId xmlns:a16="http://schemas.microsoft.com/office/drawing/2014/main" id="{0383E67D-7DBC-12F5-2FB5-7473EC13C01B}"/>
              </a:ext>
            </a:extLst>
          </p:cNvPr>
          <p:cNvPicPr>
            <a:picLocks noChangeAspect="1"/>
          </p:cNvPicPr>
          <p:nvPr/>
        </p:nvPicPr>
        <p:blipFill>
          <a:blip r:embed="rId8"/>
          <a:stretch>
            <a:fillRect/>
          </a:stretch>
        </p:blipFill>
        <p:spPr>
          <a:xfrm>
            <a:off x="9385465" y="162927"/>
            <a:ext cx="1268682" cy="891367"/>
          </a:xfrm>
          <a:prstGeom prst="rect">
            <a:avLst/>
          </a:prstGeom>
        </p:spPr>
      </p:pic>
    </p:spTree>
    <p:extLst>
      <p:ext uri="{BB962C8B-B14F-4D97-AF65-F5344CB8AC3E}">
        <p14:creationId xmlns:p14="http://schemas.microsoft.com/office/powerpoint/2010/main" val="1309701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586854" y="-865797"/>
            <a:ext cx="12114663" cy="7361298"/>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sp>
        <p:nvSpPr>
          <p:cNvPr id="2" name="Tekstvak 1">
            <a:extLst>
              <a:ext uri="{FF2B5EF4-FFF2-40B4-BE49-F238E27FC236}">
                <a16:creationId xmlns:a16="http://schemas.microsoft.com/office/drawing/2014/main" id="{BAE36471-7D34-C7E7-4745-9191151FA36F}"/>
              </a:ext>
            </a:extLst>
          </p:cNvPr>
          <p:cNvSpPr txBox="1"/>
          <p:nvPr/>
        </p:nvSpPr>
        <p:spPr>
          <a:xfrm>
            <a:off x="323849" y="1507980"/>
            <a:ext cx="10658476" cy="523220"/>
          </a:xfrm>
          <a:prstGeom prst="rect">
            <a:avLst/>
          </a:prstGeom>
          <a:noFill/>
        </p:spPr>
        <p:txBody>
          <a:bodyPr wrap="square" lIns="91440" tIns="45720" rIns="91440" bIns="45720" rtlCol="0" anchor="t">
            <a:spAutoFit/>
          </a:bodyPr>
          <a:lstStyle/>
          <a:p>
            <a:endParaRPr lang="nl-BE" sz="2800" b="1">
              <a:solidFill>
                <a:schemeClr val="accent1"/>
              </a:solidFill>
              <a:latin typeface="Arial Nova" panose="020B0504020202020204" pitchFamily="34" charset="0"/>
            </a:endParaRPr>
          </a:p>
        </p:txBody>
      </p:sp>
      <p:sp>
        <p:nvSpPr>
          <p:cNvPr id="3" name="Tekstvak 2">
            <a:extLst>
              <a:ext uri="{FF2B5EF4-FFF2-40B4-BE49-F238E27FC236}">
                <a16:creationId xmlns:a16="http://schemas.microsoft.com/office/drawing/2014/main" id="{C0A73FE6-9DCA-F6CB-4757-B36312FEFAC2}"/>
              </a:ext>
            </a:extLst>
          </p:cNvPr>
          <p:cNvSpPr txBox="1"/>
          <p:nvPr/>
        </p:nvSpPr>
        <p:spPr>
          <a:xfrm>
            <a:off x="764401" y="4062351"/>
            <a:ext cx="4238768" cy="1815882"/>
          </a:xfrm>
          <a:prstGeom prst="rect">
            <a:avLst/>
          </a:prstGeom>
          <a:noFill/>
        </p:spPr>
        <p:txBody>
          <a:bodyPr wrap="square" rtlCol="0">
            <a:spAutoFit/>
          </a:bodyPr>
          <a:lstStyle/>
          <a:p>
            <a:r>
              <a:rPr lang="nl-BE" sz="2800" b="1">
                <a:solidFill>
                  <a:schemeClr val="accent1"/>
                </a:solidFill>
                <a:latin typeface="Arial Nova" panose="020B0504020202020204" pitchFamily="34" charset="0"/>
              </a:rPr>
              <a:t>Tijdens de </a:t>
            </a:r>
            <a:r>
              <a:rPr lang="nl-BE" sz="2800" b="1">
                <a:solidFill>
                  <a:srgbClr val="FF0000"/>
                </a:solidFill>
                <a:latin typeface="Arial Nova" panose="020B0504020202020204" pitchFamily="34" charset="0"/>
              </a:rPr>
              <a:t>turnles </a:t>
            </a:r>
            <a:r>
              <a:rPr lang="nl-BE" sz="2800" b="1">
                <a:solidFill>
                  <a:schemeClr val="accent1"/>
                </a:solidFill>
                <a:latin typeface="Arial Nova" panose="020B0504020202020204" pitchFamily="34" charset="0"/>
              </a:rPr>
              <a:t> dragen de leerlingen een </a:t>
            </a:r>
            <a:r>
              <a:rPr lang="nl-BE" sz="2800" b="1" err="1">
                <a:solidFill>
                  <a:srgbClr val="FF0000"/>
                </a:solidFill>
                <a:latin typeface="Arial Nova" panose="020B0504020202020204" pitchFamily="34" charset="0"/>
              </a:rPr>
              <a:t>turnpak</a:t>
            </a:r>
            <a:r>
              <a:rPr lang="nl-BE" sz="2800" b="1">
                <a:solidFill>
                  <a:srgbClr val="FF0000"/>
                </a:solidFill>
                <a:latin typeface="Arial Nova" panose="020B0504020202020204" pitchFamily="34" charset="0"/>
              </a:rPr>
              <a:t> </a:t>
            </a:r>
            <a:r>
              <a:rPr lang="nl-BE" sz="2800" b="1">
                <a:solidFill>
                  <a:schemeClr val="accent1"/>
                </a:solidFill>
                <a:latin typeface="Arial Nova" panose="020B0504020202020204" pitchFamily="34" charset="0"/>
              </a:rPr>
              <a:t>en </a:t>
            </a:r>
            <a:r>
              <a:rPr lang="nl-BE" sz="2800" b="1">
                <a:solidFill>
                  <a:srgbClr val="FF0000"/>
                </a:solidFill>
                <a:latin typeface="Arial Nova" panose="020B0504020202020204" pitchFamily="34" charset="0"/>
              </a:rPr>
              <a:t>witte turnpantoffels.</a:t>
            </a:r>
          </a:p>
        </p:txBody>
      </p:sp>
      <p:sp>
        <p:nvSpPr>
          <p:cNvPr id="11" name="Tekstvak 10">
            <a:extLst>
              <a:ext uri="{FF2B5EF4-FFF2-40B4-BE49-F238E27FC236}">
                <a16:creationId xmlns:a16="http://schemas.microsoft.com/office/drawing/2014/main" id="{89464DA5-5DDC-2D5A-FE07-C02C53DCB3AE}"/>
              </a:ext>
            </a:extLst>
          </p:cNvPr>
          <p:cNvSpPr txBox="1"/>
          <p:nvPr/>
        </p:nvSpPr>
        <p:spPr>
          <a:xfrm>
            <a:off x="6032865" y="2439390"/>
            <a:ext cx="4545842" cy="3539430"/>
          </a:xfrm>
          <a:prstGeom prst="rect">
            <a:avLst/>
          </a:prstGeom>
          <a:noFill/>
        </p:spPr>
        <p:txBody>
          <a:bodyPr wrap="square" lIns="91440" tIns="45720" rIns="91440" bIns="45720" anchor="t">
            <a:spAutoFit/>
          </a:bodyPr>
          <a:lstStyle/>
          <a:p>
            <a:r>
              <a:rPr lang="nl-BE" sz="2800" b="1">
                <a:solidFill>
                  <a:schemeClr val="accent1"/>
                </a:solidFill>
                <a:latin typeface="Arial Nova" panose="020B0504020202020204" pitchFamily="34" charset="0"/>
              </a:rPr>
              <a:t>Tijdens de </a:t>
            </a:r>
            <a:r>
              <a:rPr lang="nl-BE" sz="2800" b="1">
                <a:solidFill>
                  <a:srgbClr val="FF0000"/>
                </a:solidFill>
                <a:latin typeface="Arial Nova" panose="020B0504020202020204" pitchFamily="34" charset="0"/>
              </a:rPr>
              <a:t>zwemles</a:t>
            </a:r>
            <a:r>
              <a:rPr lang="nl-BE" sz="2800" b="1">
                <a:solidFill>
                  <a:schemeClr val="accent1"/>
                </a:solidFill>
                <a:latin typeface="Arial Nova" panose="020B0504020202020204" pitchFamily="34" charset="0"/>
              </a:rPr>
              <a:t>  dragen de </a:t>
            </a:r>
            <a:r>
              <a:rPr lang="nl-BE" sz="2800" b="1">
                <a:solidFill>
                  <a:srgbClr val="FF0000"/>
                </a:solidFill>
                <a:latin typeface="Arial Nova" panose="020B0504020202020204" pitchFamily="34" charset="0"/>
              </a:rPr>
              <a:t>jongens</a:t>
            </a:r>
            <a:r>
              <a:rPr lang="nl-BE" sz="2800" b="1">
                <a:solidFill>
                  <a:schemeClr val="accent1"/>
                </a:solidFill>
                <a:latin typeface="Arial Nova" panose="020B0504020202020204" pitchFamily="34" charset="0"/>
              </a:rPr>
              <a:t> een </a:t>
            </a:r>
            <a:r>
              <a:rPr lang="nl-BE" sz="2800" b="1">
                <a:solidFill>
                  <a:srgbClr val="FF0000"/>
                </a:solidFill>
                <a:latin typeface="Arial Nova" panose="020B0504020202020204" pitchFamily="34" charset="0"/>
              </a:rPr>
              <a:t>zwembroek</a:t>
            </a:r>
            <a:r>
              <a:rPr lang="nl-BE" sz="2800" b="1">
                <a:solidFill>
                  <a:schemeClr val="accent1"/>
                </a:solidFill>
                <a:latin typeface="Arial Nova" panose="020B0504020202020204" pitchFamily="34" charset="0"/>
              </a:rPr>
              <a:t> en de </a:t>
            </a:r>
            <a:r>
              <a:rPr lang="nl-BE" sz="2800" b="1">
                <a:solidFill>
                  <a:srgbClr val="FF0000"/>
                </a:solidFill>
                <a:latin typeface="Arial Nova" panose="020B0504020202020204" pitchFamily="34" charset="0"/>
              </a:rPr>
              <a:t>meisjes</a:t>
            </a:r>
            <a:r>
              <a:rPr lang="nl-BE" sz="2800" b="1">
                <a:solidFill>
                  <a:schemeClr val="accent1"/>
                </a:solidFill>
                <a:latin typeface="Arial Nova" panose="020B0504020202020204" pitchFamily="34" charset="0"/>
              </a:rPr>
              <a:t> een </a:t>
            </a:r>
            <a:r>
              <a:rPr lang="nl-BE" sz="2800" b="1">
                <a:solidFill>
                  <a:srgbClr val="FF0000"/>
                </a:solidFill>
                <a:latin typeface="Arial Nova" panose="020B0504020202020204" pitchFamily="34" charset="0"/>
              </a:rPr>
              <a:t>badpak</a:t>
            </a:r>
            <a:r>
              <a:rPr lang="nl-BE" sz="2800" b="1">
                <a:solidFill>
                  <a:schemeClr val="accent1"/>
                </a:solidFill>
                <a:latin typeface="Arial Nova" panose="020B0504020202020204" pitchFamily="34" charset="0"/>
              </a:rPr>
              <a:t>.</a:t>
            </a:r>
          </a:p>
          <a:p>
            <a:endParaRPr lang="nl-BE" sz="2800" b="1">
              <a:solidFill>
                <a:schemeClr val="accent1"/>
              </a:solidFill>
              <a:latin typeface="Arial Nova"/>
            </a:endParaRPr>
          </a:p>
          <a:p>
            <a:r>
              <a:rPr lang="nl-BE" sz="2800" b="1">
                <a:solidFill>
                  <a:srgbClr val="FF0000"/>
                </a:solidFill>
                <a:latin typeface="Arial Nova"/>
              </a:rPr>
              <a:t>Badmuts </a:t>
            </a:r>
            <a:r>
              <a:rPr lang="nl-BE" sz="2800" b="1">
                <a:solidFill>
                  <a:schemeClr val="accent1"/>
                </a:solidFill>
                <a:latin typeface="Arial Nova"/>
              </a:rPr>
              <a:t>is</a:t>
            </a:r>
            <a:r>
              <a:rPr lang="nl-BE" sz="2800" b="1">
                <a:solidFill>
                  <a:srgbClr val="FF0000"/>
                </a:solidFill>
                <a:latin typeface="Arial Nova"/>
              </a:rPr>
              <a:t> verplicht </a:t>
            </a:r>
            <a:r>
              <a:rPr lang="nl-BE" sz="2800" b="1">
                <a:solidFill>
                  <a:schemeClr val="accent1"/>
                </a:solidFill>
                <a:latin typeface="Arial Nova"/>
              </a:rPr>
              <a:t>en verkrijgbaar in het zwembad (zwemniveau).</a:t>
            </a:r>
          </a:p>
        </p:txBody>
      </p:sp>
      <p:pic>
        <p:nvPicPr>
          <p:cNvPr id="10" name="Afbeelding 8" descr="Afbeelding met pijl&#10;&#10;Automatisch gegenereerde beschrijving">
            <a:extLst>
              <a:ext uri="{FF2B5EF4-FFF2-40B4-BE49-F238E27FC236}">
                <a16:creationId xmlns:a16="http://schemas.microsoft.com/office/drawing/2014/main" id="{FC429527-8413-1FC2-6312-0AEF7359444A}"/>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12" name="Picture 12">
            <a:extLst>
              <a:ext uri="{FF2B5EF4-FFF2-40B4-BE49-F238E27FC236}">
                <a16:creationId xmlns:a16="http://schemas.microsoft.com/office/drawing/2014/main" id="{C63D87C8-C208-77A1-2228-A408BFCAF9CE}"/>
              </a:ext>
            </a:extLst>
          </p:cNvPr>
          <p:cNvPicPr>
            <a:picLocks noChangeAspect="1"/>
          </p:cNvPicPr>
          <p:nvPr/>
        </p:nvPicPr>
        <p:blipFill>
          <a:blip r:embed="rId6"/>
          <a:stretch>
            <a:fillRect/>
          </a:stretch>
        </p:blipFill>
        <p:spPr>
          <a:xfrm rot="5400000">
            <a:off x="1073927" y="1610616"/>
            <a:ext cx="2791442" cy="2112769"/>
          </a:xfrm>
          <a:prstGeom prst="rect">
            <a:avLst/>
          </a:prstGeom>
        </p:spPr>
      </p:pic>
    </p:spTree>
    <p:extLst>
      <p:ext uri="{BB962C8B-B14F-4D97-AF65-F5344CB8AC3E}">
        <p14:creationId xmlns:p14="http://schemas.microsoft.com/office/powerpoint/2010/main" val="354685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586854" y="-865797"/>
            <a:ext cx="12114663" cy="7361298"/>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1026" name="Picture 2" descr="Ik mag toch zeggen wat ik denk? | Kinderrechten">
            <a:extLst>
              <a:ext uri="{FF2B5EF4-FFF2-40B4-BE49-F238E27FC236}">
                <a16:creationId xmlns:a16="http://schemas.microsoft.com/office/drawing/2014/main" id="{E2720076-24B2-BBFE-D993-DAA28F250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81" y="2200163"/>
            <a:ext cx="3378549" cy="337854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9185B3B-A9B7-D368-2CF9-91188C009854}"/>
              </a:ext>
            </a:extLst>
          </p:cNvPr>
          <p:cNvSpPr txBox="1"/>
          <p:nvPr/>
        </p:nvSpPr>
        <p:spPr>
          <a:xfrm>
            <a:off x="4340888" y="1687444"/>
            <a:ext cx="6384262" cy="3970318"/>
          </a:xfrm>
          <a:prstGeom prst="rect">
            <a:avLst/>
          </a:prstGeom>
          <a:noFill/>
        </p:spPr>
        <p:txBody>
          <a:bodyPr wrap="square" rtlCol="0">
            <a:spAutoFit/>
          </a:bodyPr>
          <a:lstStyle/>
          <a:p>
            <a:pPr algn="just"/>
            <a:r>
              <a:rPr lang="nl-NL" sz="2800" b="1">
                <a:solidFill>
                  <a:schemeClr val="accent1"/>
                </a:solidFill>
                <a:latin typeface="Arial Nova" panose="020B0504020202020204" pitchFamily="34" charset="0"/>
              </a:rPr>
              <a:t>We vinden het heel positief dat kinderen hun eigen mening kunnen verwoorden!</a:t>
            </a:r>
          </a:p>
          <a:p>
            <a:pPr algn="just"/>
            <a:r>
              <a:rPr lang="nl-NL" sz="2800" b="1">
                <a:solidFill>
                  <a:schemeClr val="accent1"/>
                </a:solidFill>
                <a:latin typeface="Arial Nova" panose="020B0504020202020204" pitchFamily="34" charset="0"/>
              </a:rPr>
              <a:t>We vragen wel om dat steeds op een </a:t>
            </a:r>
            <a:r>
              <a:rPr lang="nl-NL" sz="2800" b="1">
                <a:solidFill>
                  <a:srgbClr val="FF0000"/>
                </a:solidFill>
                <a:latin typeface="Arial Nova" panose="020B0504020202020204" pitchFamily="34" charset="0"/>
              </a:rPr>
              <a:t>beleefde</a:t>
            </a:r>
            <a:r>
              <a:rPr lang="nl-NL" sz="2800" b="1">
                <a:solidFill>
                  <a:schemeClr val="accent1"/>
                </a:solidFill>
                <a:latin typeface="Arial Nova" panose="020B0504020202020204" pitchFamily="34" charset="0"/>
              </a:rPr>
              <a:t> en </a:t>
            </a:r>
            <a:r>
              <a:rPr lang="nl-NL" sz="2800" b="1">
                <a:solidFill>
                  <a:srgbClr val="FF0000"/>
                </a:solidFill>
                <a:latin typeface="Arial Nova" panose="020B0504020202020204" pitchFamily="34" charset="0"/>
              </a:rPr>
              <a:t>respectvolle</a:t>
            </a:r>
            <a:r>
              <a:rPr lang="nl-NL" sz="2800" b="1">
                <a:solidFill>
                  <a:schemeClr val="accent1"/>
                </a:solidFill>
                <a:latin typeface="Arial Nova" panose="020B0504020202020204" pitchFamily="34" charset="0"/>
              </a:rPr>
              <a:t> </a:t>
            </a:r>
            <a:r>
              <a:rPr lang="nl-NL" sz="2800" b="1">
                <a:solidFill>
                  <a:srgbClr val="FF0000"/>
                </a:solidFill>
                <a:latin typeface="Arial Nova" panose="020B0504020202020204" pitchFamily="34" charset="0"/>
              </a:rPr>
              <a:t>manier</a:t>
            </a:r>
            <a:r>
              <a:rPr lang="nl-NL" sz="2800" b="1">
                <a:solidFill>
                  <a:schemeClr val="accent1"/>
                </a:solidFill>
                <a:latin typeface="Arial Nova" panose="020B0504020202020204" pitchFamily="34" charset="0"/>
              </a:rPr>
              <a:t> te doen.</a:t>
            </a:r>
          </a:p>
          <a:p>
            <a:pPr algn="just"/>
            <a:endParaRPr lang="nl-NL" sz="2800" b="1">
              <a:solidFill>
                <a:schemeClr val="accent1"/>
              </a:solidFill>
              <a:latin typeface="Arial Nova" panose="020B0504020202020204" pitchFamily="34" charset="0"/>
            </a:endParaRPr>
          </a:p>
          <a:p>
            <a:pPr algn="just"/>
            <a:r>
              <a:rPr lang="nl-NL" sz="2800" b="1">
                <a:solidFill>
                  <a:schemeClr val="accent1"/>
                </a:solidFill>
                <a:latin typeface="Arial Nova" panose="020B0504020202020204" pitchFamily="34" charset="0"/>
              </a:rPr>
              <a:t>Op school spreken we steeds </a:t>
            </a:r>
            <a:r>
              <a:rPr lang="nl-NL" sz="2800" b="1">
                <a:solidFill>
                  <a:srgbClr val="FF0000"/>
                </a:solidFill>
                <a:latin typeface="Arial Nova" panose="020B0504020202020204" pitchFamily="34" charset="0"/>
              </a:rPr>
              <a:t>correct</a:t>
            </a:r>
            <a:r>
              <a:rPr lang="nl-NL" sz="2800" b="1">
                <a:solidFill>
                  <a:schemeClr val="accent1"/>
                </a:solidFill>
                <a:latin typeface="Arial Nova" panose="020B0504020202020204" pitchFamily="34" charset="0"/>
              </a:rPr>
              <a:t> </a:t>
            </a:r>
            <a:r>
              <a:rPr lang="nl-NL" sz="2800" b="1">
                <a:solidFill>
                  <a:srgbClr val="FF0000"/>
                </a:solidFill>
                <a:latin typeface="Arial Nova" panose="020B0504020202020204" pitchFamily="34" charset="0"/>
              </a:rPr>
              <a:t>Nederlands</a:t>
            </a:r>
            <a:r>
              <a:rPr lang="nl-NL" sz="2800" b="1">
                <a:solidFill>
                  <a:schemeClr val="accent1"/>
                </a:solidFill>
                <a:latin typeface="Arial Nova" panose="020B0504020202020204" pitchFamily="34" charset="0"/>
              </a:rPr>
              <a:t>.</a:t>
            </a:r>
            <a:endParaRPr lang="nl-BE" sz="2800" b="1">
              <a:solidFill>
                <a:schemeClr val="accent1"/>
              </a:solidFill>
              <a:latin typeface="Arial Nova" panose="020B0504020202020204" pitchFamily="34" charset="0"/>
            </a:endParaRPr>
          </a:p>
        </p:txBody>
      </p:sp>
      <p:pic>
        <p:nvPicPr>
          <p:cNvPr id="8" name="Afbeelding 8" descr="Afbeelding met pijl&#10;&#10;Automatisch gegenereerde beschrijving">
            <a:extLst>
              <a:ext uri="{FF2B5EF4-FFF2-40B4-BE49-F238E27FC236}">
                <a16:creationId xmlns:a16="http://schemas.microsoft.com/office/drawing/2014/main" id="{BF7D4596-A497-D645-2C0A-10E8513BD7BE}"/>
              </a:ext>
            </a:extLst>
          </p:cNvPr>
          <p:cNvPicPr>
            <a:picLocks noChangeAspect="1"/>
          </p:cNvPicPr>
          <p:nvPr/>
        </p:nvPicPr>
        <p:blipFill>
          <a:blip r:embed="rId6"/>
          <a:stretch>
            <a:fillRect/>
          </a:stretch>
        </p:blipFill>
        <p:spPr>
          <a:xfrm>
            <a:off x="9385465" y="162927"/>
            <a:ext cx="1268682" cy="891367"/>
          </a:xfrm>
          <a:prstGeom prst="rect">
            <a:avLst/>
          </a:prstGeom>
        </p:spPr>
      </p:pic>
    </p:spTree>
    <p:extLst>
      <p:ext uri="{BB962C8B-B14F-4D97-AF65-F5344CB8AC3E}">
        <p14:creationId xmlns:p14="http://schemas.microsoft.com/office/powerpoint/2010/main" val="363145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6371" y="-224820"/>
            <a:ext cx="11492469" cy="6665181"/>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074" name="Picture 2" descr="Glenn Elet - Andere">
            <a:extLst>
              <a:ext uri="{FF2B5EF4-FFF2-40B4-BE49-F238E27FC236}">
                <a16:creationId xmlns:a16="http://schemas.microsoft.com/office/drawing/2014/main" id="{42CA342A-9CC8-18EF-B3F1-0D34ED7E8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185" y="1545233"/>
            <a:ext cx="3117354" cy="4363213"/>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40257EA4-D435-FC52-0EC4-4B426E47651B}"/>
              </a:ext>
            </a:extLst>
          </p:cNvPr>
          <p:cNvSpPr txBox="1"/>
          <p:nvPr/>
        </p:nvSpPr>
        <p:spPr>
          <a:xfrm>
            <a:off x="453236" y="1290235"/>
            <a:ext cx="6657975" cy="4832092"/>
          </a:xfrm>
          <a:prstGeom prst="rect">
            <a:avLst/>
          </a:prstGeom>
          <a:noFill/>
        </p:spPr>
        <p:txBody>
          <a:bodyPr wrap="square" lIns="91440" tIns="45720" rIns="91440" bIns="45720" rtlCol="0" anchor="t">
            <a:spAutoFit/>
          </a:bodyPr>
          <a:lstStyle/>
          <a:p>
            <a:pPr algn="just"/>
            <a:r>
              <a:rPr lang="nl-NL" sz="2800" b="1">
                <a:solidFill>
                  <a:schemeClr val="accent1"/>
                </a:solidFill>
                <a:latin typeface="Arial Nova"/>
              </a:rPr>
              <a:t>Het is voor ons belangrijk dat iedereen zich aan de </a:t>
            </a:r>
            <a:r>
              <a:rPr lang="nl-NL" sz="2800" b="1">
                <a:solidFill>
                  <a:srgbClr val="FF0000"/>
                </a:solidFill>
                <a:latin typeface="Arial Nova"/>
              </a:rPr>
              <a:t>beleefdheidsregels</a:t>
            </a:r>
            <a:r>
              <a:rPr lang="nl-NL" sz="2800" b="1">
                <a:solidFill>
                  <a:schemeClr val="accent1"/>
                </a:solidFill>
                <a:latin typeface="Arial Nova"/>
              </a:rPr>
              <a:t> houdt.</a:t>
            </a:r>
          </a:p>
          <a:p>
            <a:pPr algn="just"/>
            <a:r>
              <a:rPr lang="nl-NL" sz="2800" b="1">
                <a:solidFill>
                  <a:schemeClr val="accent1"/>
                </a:solidFill>
                <a:latin typeface="Arial Nova" panose="020B0504020202020204" pitchFamily="34" charset="0"/>
              </a:rPr>
              <a:t>Een vriendelijk woord, een glimlach, een bedankje… vinden we allemaal fijn!</a:t>
            </a:r>
          </a:p>
          <a:p>
            <a:pPr algn="just"/>
            <a:r>
              <a:rPr lang="nl-NL" sz="2800" b="1">
                <a:solidFill>
                  <a:schemeClr val="accent1"/>
                </a:solidFill>
                <a:latin typeface="Arial Nova"/>
              </a:rPr>
              <a:t>Geef altijd voorrang aan volwassenen.  Op die manier toon je je respect voor hen.</a:t>
            </a:r>
            <a:endParaRPr lang="nl-NL" sz="2800" b="1">
              <a:solidFill>
                <a:schemeClr val="accent1"/>
              </a:solidFill>
              <a:latin typeface="Arial Nova" panose="020B0504020202020204" pitchFamily="34" charset="0"/>
            </a:endParaRPr>
          </a:p>
          <a:p>
            <a:pPr algn="just"/>
            <a:endParaRPr lang="nl-NL" sz="2800" b="1">
              <a:solidFill>
                <a:schemeClr val="accent1"/>
              </a:solidFill>
              <a:latin typeface="Arial Nova" panose="020B0504020202020204" pitchFamily="34" charset="0"/>
            </a:endParaRPr>
          </a:p>
          <a:p>
            <a:pPr algn="just"/>
            <a:r>
              <a:rPr lang="nl-NL" sz="2800" b="1">
                <a:solidFill>
                  <a:schemeClr val="accent1"/>
                </a:solidFill>
                <a:latin typeface="Arial Nova"/>
              </a:rPr>
              <a:t>We </a:t>
            </a:r>
            <a:r>
              <a:rPr lang="nl-NL" sz="2800" b="1">
                <a:solidFill>
                  <a:srgbClr val="FF0000"/>
                </a:solidFill>
                <a:latin typeface="Arial Nova"/>
              </a:rPr>
              <a:t>spreken én luisteren vanuit het hart</a:t>
            </a:r>
            <a:r>
              <a:rPr lang="nl-NL" sz="2800" b="1">
                <a:solidFill>
                  <a:schemeClr val="accent1"/>
                </a:solidFill>
                <a:latin typeface="Arial Nova"/>
              </a:rPr>
              <a:t>, net zoals de giraf!</a:t>
            </a:r>
            <a:endParaRPr lang="nl-BE" sz="2800" b="1">
              <a:solidFill>
                <a:schemeClr val="accent1"/>
              </a:solidFill>
              <a:latin typeface="Arial Nova"/>
            </a:endParaRPr>
          </a:p>
        </p:txBody>
      </p:sp>
      <p:pic>
        <p:nvPicPr>
          <p:cNvPr id="3" name="Afbeelding 8" descr="Afbeelding met pijl&#10;&#10;Automatisch gegenereerde beschrijving">
            <a:extLst>
              <a:ext uri="{FF2B5EF4-FFF2-40B4-BE49-F238E27FC236}">
                <a16:creationId xmlns:a16="http://schemas.microsoft.com/office/drawing/2014/main" id="{1626BEF3-3EA9-4D11-1A78-453A7F94B25B}"/>
              </a:ext>
            </a:extLst>
          </p:cNvPr>
          <p:cNvPicPr>
            <a:picLocks noChangeAspect="1"/>
          </p:cNvPicPr>
          <p:nvPr/>
        </p:nvPicPr>
        <p:blipFill>
          <a:blip r:embed="rId6"/>
          <a:stretch>
            <a:fillRect/>
          </a:stretch>
        </p:blipFill>
        <p:spPr>
          <a:xfrm>
            <a:off x="9385465" y="162927"/>
            <a:ext cx="1268682" cy="891367"/>
          </a:xfrm>
          <a:prstGeom prst="rect">
            <a:avLst/>
          </a:prstGeom>
        </p:spPr>
      </p:pic>
    </p:spTree>
    <p:extLst>
      <p:ext uri="{BB962C8B-B14F-4D97-AF65-F5344CB8AC3E}">
        <p14:creationId xmlns:p14="http://schemas.microsoft.com/office/powerpoint/2010/main" val="170330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644004" y="-761022"/>
            <a:ext cx="12147699" cy="7361298"/>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sp>
        <p:nvSpPr>
          <p:cNvPr id="8" name="Tekstvak 7">
            <a:extLst>
              <a:ext uri="{FF2B5EF4-FFF2-40B4-BE49-F238E27FC236}">
                <a16:creationId xmlns:a16="http://schemas.microsoft.com/office/drawing/2014/main" id="{2D396A75-E14D-7269-908F-32343ECBFDD5}"/>
              </a:ext>
            </a:extLst>
          </p:cNvPr>
          <p:cNvSpPr txBox="1"/>
          <p:nvPr/>
        </p:nvSpPr>
        <p:spPr>
          <a:xfrm flipH="1">
            <a:off x="5022148" y="1422505"/>
            <a:ext cx="5722051" cy="2677656"/>
          </a:xfrm>
          <a:prstGeom prst="rect">
            <a:avLst/>
          </a:prstGeom>
          <a:noFill/>
        </p:spPr>
        <p:txBody>
          <a:bodyPr wrap="square" lIns="91440" tIns="45720" rIns="91440" bIns="45720" rtlCol="0" anchor="t">
            <a:spAutoFit/>
          </a:bodyPr>
          <a:lstStyle/>
          <a:p>
            <a:pPr algn="just"/>
            <a:r>
              <a:rPr lang="nl-NL" sz="2800" b="1">
                <a:solidFill>
                  <a:schemeClr val="accent1"/>
                </a:solidFill>
                <a:latin typeface="Arial Nova"/>
              </a:rPr>
              <a:t>Als we ons in groep verplaatsen, vragen we om dat steeds in een </a:t>
            </a:r>
            <a:r>
              <a:rPr lang="nl-NL" sz="2800" b="1">
                <a:solidFill>
                  <a:srgbClr val="FF0000"/>
                </a:solidFill>
                <a:latin typeface="Arial Nova"/>
              </a:rPr>
              <a:t>ordelijke en stille rij </a:t>
            </a:r>
            <a:r>
              <a:rPr lang="nl-NL" sz="2800" b="1">
                <a:solidFill>
                  <a:schemeClr val="accent1"/>
                </a:solidFill>
                <a:latin typeface="Arial Nova"/>
              </a:rPr>
              <a:t>te doen.</a:t>
            </a:r>
          </a:p>
          <a:p>
            <a:pPr algn="just"/>
            <a:endParaRPr lang="nl-NL" sz="2800" b="1">
              <a:solidFill>
                <a:schemeClr val="accent1"/>
              </a:solidFill>
              <a:latin typeface="Arial Nova" panose="020B0504020202020204" pitchFamily="34" charset="0"/>
            </a:endParaRPr>
          </a:p>
          <a:p>
            <a:pPr algn="just"/>
            <a:r>
              <a:rPr lang="nl-NL" sz="2800" b="1">
                <a:solidFill>
                  <a:schemeClr val="accent1"/>
                </a:solidFill>
                <a:latin typeface="Arial Nova"/>
              </a:rPr>
              <a:t>De leerkracht begeleidt steeds de klas.</a:t>
            </a:r>
          </a:p>
        </p:txBody>
      </p:sp>
      <p:sp>
        <p:nvSpPr>
          <p:cNvPr id="9" name="Tekstvak 8">
            <a:extLst>
              <a:ext uri="{FF2B5EF4-FFF2-40B4-BE49-F238E27FC236}">
                <a16:creationId xmlns:a16="http://schemas.microsoft.com/office/drawing/2014/main" id="{ED3C727D-30A2-52D7-822C-D69547BDB868}"/>
              </a:ext>
            </a:extLst>
          </p:cNvPr>
          <p:cNvSpPr txBox="1"/>
          <p:nvPr/>
        </p:nvSpPr>
        <p:spPr>
          <a:xfrm>
            <a:off x="1190625" y="3219450"/>
            <a:ext cx="1888454" cy="369332"/>
          </a:xfrm>
          <a:prstGeom prst="rect">
            <a:avLst/>
          </a:prstGeom>
          <a:noFill/>
        </p:spPr>
        <p:txBody>
          <a:bodyPr wrap="square" rtlCol="0">
            <a:spAutoFit/>
          </a:bodyPr>
          <a:lstStyle/>
          <a:p>
            <a:r>
              <a:rPr lang="nl-NL">
                <a:highlight>
                  <a:srgbClr val="FFFF00"/>
                </a:highlight>
              </a:rPr>
              <a:t>Foto rij per twee</a:t>
            </a:r>
            <a:endParaRPr lang="nl-BE">
              <a:highlight>
                <a:srgbClr val="FFFF00"/>
              </a:highlight>
            </a:endParaRPr>
          </a:p>
        </p:txBody>
      </p:sp>
      <p:sp>
        <p:nvSpPr>
          <p:cNvPr id="10" name="Tekstvak 9">
            <a:extLst>
              <a:ext uri="{FF2B5EF4-FFF2-40B4-BE49-F238E27FC236}">
                <a16:creationId xmlns:a16="http://schemas.microsoft.com/office/drawing/2014/main" id="{F516458F-BF86-AD5E-3850-E61736A5362C}"/>
              </a:ext>
            </a:extLst>
          </p:cNvPr>
          <p:cNvSpPr txBox="1"/>
          <p:nvPr/>
        </p:nvSpPr>
        <p:spPr>
          <a:xfrm>
            <a:off x="581025" y="4239292"/>
            <a:ext cx="7124700" cy="1815882"/>
          </a:xfrm>
          <a:prstGeom prst="rect">
            <a:avLst/>
          </a:prstGeom>
          <a:noFill/>
        </p:spPr>
        <p:txBody>
          <a:bodyPr wrap="square" rtlCol="0">
            <a:spAutoFit/>
          </a:bodyPr>
          <a:lstStyle/>
          <a:p>
            <a:pPr algn="just"/>
            <a:r>
              <a:rPr lang="nl-NL" sz="2800" b="1">
                <a:solidFill>
                  <a:schemeClr val="accent1"/>
                </a:solidFill>
                <a:latin typeface="Arial Nova" panose="020B0504020202020204" pitchFamily="34" charset="0"/>
              </a:rPr>
              <a:t>Als je alleen de klas of de speelplaats verlaat, vraag je eerst de toestemming van de leerkracht.  Met een ‘</a:t>
            </a:r>
            <a:r>
              <a:rPr lang="nl-NL" sz="2800" b="1">
                <a:solidFill>
                  <a:srgbClr val="FF0000"/>
                </a:solidFill>
                <a:latin typeface="Arial Nova" panose="020B0504020202020204" pitchFamily="34" charset="0"/>
              </a:rPr>
              <a:t>gangpasje</a:t>
            </a:r>
            <a:r>
              <a:rPr lang="nl-NL" sz="2800" b="1">
                <a:solidFill>
                  <a:schemeClr val="accent1"/>
                </a:solidFill>
                <a:latin typeface="Arial Nova" panose="020B0504020202020204" pitchFamily="34" charset="0"/>
              </a:rPr>
              <a:t>’ mag je dan gaan.</a:t>
            </a:r>
            <a:endParaRPr lang="nl-BE" sz="2800" b="1">
              <a:solidFill>
                <a:schemeClr val="accent1"/>
              </a:solidFill>
              <a:latin typeface="Arial Nova" panose="020B0504020202020204" pitchFamily="34" charset="0"/>
            </a:endParaRPr>
          </a:p>
        </p:txBody>
      </p:sp>
      <p:sp>
        <p:nvSpPr>
          <p:cNvPr id="11" name="Tekstvak 10">
            <a:extLst>
              <a:ext uri="{FF2B5EF4-FFF2-40B4-BE49-F238E27FC236}">
                <a16:creationId xmlns:a16="http://schemas.microsoft.com/office/drawing/2014/main" id="{591636AD-ABFC-D66B-C850-BE6D8B5AA1BA}"/>
              </a:ext>
            </a:extLst>
          </p:cNvPr>
          <p:cNvSpPr txBox="1"/>
          <p:nvPr/>
        </p:nvSpPr>
        <p:spPr>
          <a:xfrm>
            <a:off x="8677274" y="4953000"/>
            <a:ext cx="1609725" cy="369332"/>
          </a:xfrm>
          <a:prstGeom prst="rect">
            <a:avLst/>
          </a:prstGeom>
          <a:noFill/>
        </p:spPr>
        <p:txBody>
          <a:bodyPr wrap="square" rtlCol="0">
            <a:spAutoFit/>
          </a:bodyPr>
          <a:lstStyle/>
          <a:p>
            <a:r>
              <a:rPr lang="nl-NL">
                <a:highlight>
                  <a:srgbClr val="FFFF00"/>
                </a:highlight>
              </a:rPr>
              <a:t>Foto gangpasje</a:t>
            </a:r>
            <a:endParaRPr lang="nl-BE">
              <a:highlight>
                <a:srgbClr val="FFFF00"/>
              </a:highlight>
            </a:endParaRPr>
          </a:p>
        </p:txBody>
      </p:sp>
      <p:pic>
        <p:nvPicPr>
          <p:cNvPr id="3" name="Afbeelding 8" descr="Afbeelding met pijl&#10;&#10;Automatisch gegenereerde beschrijving">
            <a:extLst>
              <a:ext uri="{FF2B5EF4-FFF2-40B4-BE49-F238E27FC236}">
                <a16:creationId xmlns:a16="http://schemas.microsoft.com/office/drawing/2014/main" id="{65C7CA35-207E-EB43-3020-E5AA0D18C87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Picture 11">
            <a:extLst>
              <a:ext uri="{FF2B5EF4-FFF2-40B4-BE49-F238E27FC236}">
                <a16:creationId xmlns:a16="http://schemas.microsoft.com/office/drawing/2014/main" id="{A1B9D807-4ECE-1652-97AE-2ADDBCE2AF30}"/>
              </a:ext>
            </a:extLst>
          </p:cNvPr>
          <p:cNvPicPr>
            <a:picLocks noChangeAspect="1"/>
          </p:cNvPicPr>
          <p:nvPr/>
        </p:nvPicPr>
        <p:blipFill>
          <a:blip r:embed="rId6"/>
          <a:stretch>
            <a:fillRect/>
          </a:stretch>
        </p:blipFill>
        <p:spPr>
          <a:xfrm>
            <a:off x="8770082" y="3944729"/>
            <a:ext cx="1431681" cy="2015393"/>
          </a:xfrm>
          <a:prstGeom prst="rect">
            <a:avLst/>
          </a:prstGeom>
        </p:spPr>
      </p:pic>
      <p:pic>
        <p:nvPicPr>
          <p:cNvPr id="12" name="Picture 12">
            <a:extLst>
              <a:ext uri="{FF2B5EF4-FFF2-40B4-BE49-F238E27FC236}">
                <a16:creationId xmlns:a16="http://schemas.microsoft.com/office/drawing/2014/main" id="{75AAC117-F3A8-4E9A-0B1A-89D044BD443E}"/>
              </a:ext>
            </a:extLst>
          </p:cNvPr>
          <p:cNvPicPr>
            <a:picLocks noChangeAspect="1"/>
          </p:cNvPicPr>
          <p:nvPr/>
        </p:nvPicPr>
        <p:blipFill>
          <a:blip r:embed="rId7"/>
          <a:stretch>
            <a:fillRect/>
          </a:stretch>
        </p:blipFill>
        <p:spPr>
          <a:xfrm>
            <a:off x="1142215" y="1512609"/>
            <a:ext cx="3324519" cy="2505173"/>
          </a:xfrm>
          <a:prstGeom prst="rect">
            <a:avLst/>
          </a:prstGeom>
        </p:spPr>
      </p:pic>
    </p:spTree>
    <p:extLst>
      <p:ext uri="{BB962C8B-B14F-4D97-AF65-F5344CB8AC3E}">
        <p14:creationId xmlns:p14="http://schemas.microsoft.com/office/powerpoint/2010/main" val="1916485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5080D9A5-87D0-D599-DA10-6D596C352EFC}"/>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8" name="Afbeelding 8" descr="Afbeelding met diagram, logo&#10;&#10;Automatisch gegenereerde beschrijving">
            <a:extLst>
              <a:ext uri="{FF2B5EF4-FFF2-40B4-BE49-F238E27FC236}">
                <a16:creationId xmlns:a16="http://schemas.microsoft.com/office/drawing/2014/main" id="{F87684D1-44A6-7EB3-8E43-F08017C5368A}"/>
              </a:ext>
            </a:extLst>
          </p:cNvPr>
          <p:cNvPicPr>
            <a:picLocks noChangeAspect="1"/>
          </p:cNvPicPr>
          <p:nvPr/>
        </p:nvPicPr>
        <p:blipFill rotWithShape="1">
          <a:blip r:embed="rId6"/>
          <a:srcRect r="-415" b="9231"/>
          <a:stretch/>
        </p:blipFill>
        <p:spPr>
          <a:xfrm>
            <a:off x="721058" y="2050030"/>
            <a:ext cx="3527957" cy="3439809"/>
          </a:xfrm>
          <a:prstGeom prst="rect">
            <a:avLst/>
          </a:prstGeom>
        </p:spPr>
      </p:pic>
      <p:sp>
        <p:nvSpPr>
          <p:cNvPr id="9" name="Tekstvak 8">
            <a:extLst>
              <a:ext uri="{FF2B5EF4-FFF2-40B4-BE49-F238E27FC236}">
                <a16:creationId xmlns:a16="http://schemas.microsoft.com/office/drawing/2014/main" id="{7A2E6E3A-7117-EF83-C3BD-04B2D2EE3E07}"/>
              </a:ext>
            </a:extLst>
          </p:cNvPr>
          <p:cNvSpPr txBox="1"/>
          <p:nvPr/>
        </p:nvSpPr>
        <p:spPr>
          <a:xfrm>
            <a:off x="4623179" y="1603611"/>
            <a:ext cx="608690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Alle juffen en meesters doen elke dag opnieuw hun best om het beste in de leerlingen naar boven te halen. </a:t>
            </a:r>
            <a:endParaRPr lang="nl-NL" b="1">
              <a:solidFill>
                <a:schemeClr val="accent1"/>
              </a:solidFill>
              <a:latin typeface="Calibri" panose="020F0502020204030204"/>
              <a:cs typeface="Calibri"/>
            </a:endParaRPr>
          </a:p>
          <a:p>
            <a:pPr algn="just"/>
            <a:endParaRPr lang="nl-NL" sz="2800" b="1">
              <a:solidFill>
                <a:schemeClr val="accent1"/>
              </a:solidFill>
              <a:latin typeface="Arial Nova"/>
            </a:endParaRPr>
          </a:p>
          <a:p>
            <a:pPr algn="just"/>
            <a:r>
              <a:rPr lang="nl-NL" sz="2800" b="1">
                <a:solidFill>
                  <a:schemeClr val="accent1"/>
                </a:solidFill>
                <a:latin typeface="Arial Nova"/>
              </a:rPr>
              <a:t>Van de leerlingen vragen we </a:t>
            </a:r>
            <a:r>
              <a:rPr lang="nl-NL" sz="2800" b="1">
                <a:solidFill>
                  <a:srgbClr val="FF0000"/>
                </a:solidFill>
                <a:latin typeface="Arial Nova"/>
              </a:rPr>
              <a:t>aandacht, inzet en orde </a:t>
            </a:r>
            <a:r>
              <a:rPr lang="nl-NL" sz="2800" b="1">
                <a:solidFill>
                  <a:schemeClr val="accent1"/>
                </a:solidFill>
                <a:latin typeface="Arial Nova"/>
              </a:rPr>
              <a:t>tijdens de</a:t>
            </a:r>
            <a:r>
              <a:rPr lang="nl-NL" sz="2800" b="1">
                <a:solidFill>
                  <a:srgbClr val="FF0000"/>
                </a:solidFill>
                <a:latin typeface="Arial Nova"/>
              </a:rPr>
              <a:t> </a:t>
            </a:r>
            <a:r>
              <a:rPr lang="nl-NL" sz="2800" b="1">
                <a:solidFill>
                  <a:schemeClr val="accent1"/>
                </a:solidFill>
                <a:latin typeface="Arial Nova"/>
              </a:rPr>
              <a:t>les.</a:t>
            </a:r>
            <a:endParaRPr lang="nl-NL" sz="2800" b="1">
              <a:solidFill>
                <a:schemeClr val="accent1"/>
              </a:solidFill>
              <a:latin typeface="Arial Nova"/>
              <a:cs typeface="Calibri"/>
            </a:endParaRPr>
          </a:p>
          <a:p>
            <a:pPr algn="just"/>
            <a:endParaRPr lang="nl-NL" sz="2800" b="1">
              <a:solidFill>
                <a:schemeClr val="accent1"/>
              </a:solidFill>
              <a:latin typeface="Arial Nova"/>
              <a:cs typeface="Calibri"/>
            </a:endParaRPr>
          </a:p>
          <a:p>
            <a:pPr algn="just"/>
            <a:r>
              <a:rPr lang="nl-NL" sz="2800" b="1">
                <a:solidFill>
                  <a:schemeClr val="accent1"/>
                </a:solidFill>
                <a:latin typeface="Arial Nova"/>
                <a:cs typeface="Calibri"/>
              </a:rPr>
              <a:t>Geloof in jezelf!</a:t>
            </a:r>
          </a:p>
          <a:p>
            <a:endParaRPr lang="nl-NL" sz="2800" b="1">
              <a:solidFill>
                <a:schemeClr val="accent1"/>
              </a:solidFill>
              <a:latin typeface="Arial Nova"/>
              <a:cs typeface="Calibri"/>
            </a:endParaRPr>
          </a:p>
        </p:txBody>
      </p:sp>
    </p:spTree>
    <p:extLst>
      <p:ext uri="{BB962C8B-B14F-4D97-AF65-F5344CB8AC3E}">
        <p14:creationId xmlns:p14="http://schemas.microsoft.com/office/powerpoint/2010/main" val="1497016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B85F7A2C-F085-BCFD-F336-F551008DD7D3}"/>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8" name="Afbeelding 8" descr="Afbeelding met tekst, hemel, teken, buitenshuis&#10;&#10;Automatisch gegenereerde beschrijving">
            <a:extLst>
              <a:ext uri="{FF2B5EF4-FFF2-40B4-BE49-F238E27FC236}">
                <a16:creationId xmlns:a16="http://schemas.microsoft.com/office/drawing/2014/main" id="{EDC4194F-0D5E-788D-BB01-73483043FF61}"/>
              </a:ext>
            </a:extLst>
          </p:cNvPr>
          <p:cNvPicPr>
            <a:picLocks noChangeAspect="1"/>
          </p:cNvPicPr>
          <p:nvPr/>
        </p:nvPicPr>
        <p:blipFill>
          <a:blip r:embed="rId6"/>
          <a:stretch>
            <a:fillRect/>
          </a:stretch>
        </p:blipFill>
        <p:spPr>
          <a:xfrm>
            <a:off x="7965743" y="2066976"/>
            <a:ext cx="2743200" cy="3087988"/>
          </a:xfrm>
          <a:prstGeom prst="rect">
            <a:avLst/>
          </a:prstGeom>
        </p:spPr>
      </p:pic>
      <p:sp>
        <p:nvSpPr>
          <p:cNvPr id="9" name="Tekstvak 8">
            <a:extLst>
              <a:ext uri="{FF2B5EF4-FFF2-40B4-BE49-F238E27FC236}">
                <a16:creationId xmlns:a16="http://schemas.microsoft.com/office/drawing/2014/main" id="{1EBF5A67-88D1-AC82-24B5-4A11D887395A}"/>
              </a:ext>
            </a:extLst>
          </p:cNvPr>
          <p:cNvSpPr txBox="1"/>
          <p:nvPr/>
        </p:nvSpPr>
        <p:spPr>
          <a:xfrm>
            <a:off x="457769" y="1489880"/>
            <a:ext cx="708773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Een </a:t>
            </a:r>
            <a:r>
              <a:rPr lang="nl-NL" sz="2800" b="1">
                <a:solidFill>
                  <a:srgbClr val="FF0000"/>
                </a:solidFill>
                <a:latin typeface="Arial Nova"/>
              </a:rPr>
              <a:t>ordelijke school</a:t>
            </a:r>
            <a:r>
              <a:rPr lang="nl-NL" sz="2800" b="1">
                <a:solidFill>
                  <a:schemeClr val="accent1"/>
                </a:solidFill>
                <a:latin typeface="Arial Nova"/>
              </a:rPr>
              <a:t> is een </a:t>
            </a:r>
            <a:endParaRPr lang="nl-NL">
              <a:solidFill>
                <a:schemeClr val="accent1"/>
              </a:solidFill>
              <a:latin typeface="Calibri" panose="020F0502020204030204"/>
              <a:cs typeface="Calibri"/>
            </a:endParaRPr>
          </a:p>
          <a:p>
            <a:pPr algn="ctr"/>
            <a:r>
              <a:rPr lang="nl-NL" sz="2800" b="1">
                <a:solidFill>
                  <a:srgbClr val="FF0000"/>
                </a:solidFill>
                <a:latin typeface="Arial Nova"/>
              </a:rPr>
              <a:t>veilige school!</a:t>
            </a:r>
            <a:endParaRPr lang="nl-NL">
              <a:solidFill>
                <a:srgbClr val="FF0000"/>
              </a:solidFill>
              <a:cs typeface="Calibri"/>
            </a:endParaRPr>
          </a:p>
          <a:p>
            <a:endParaRPr lang="nl-NL" sz="2800" b="1">
              <a:solidFill>
                <a:schemeClr val="accent1"/>
              </a:solidFill>
              <a:latin typeface="Arial Nova"/>
            </a:endParaRPr>
          </a:p>
          <a:p>
            <a:pPr algn="just"/>
            <a:r>
              <a:rPr lang="nl-NL" sz="2800" b="1">
                <a:solidFill>
                  <a:schemeClr val="accent1"/>
                </a:solidFill>
                <a:latin typeface="Arial Nova"/>
              </a:rPr>
              <a:t>Door zorg te dragen voor je bank, boekentas, kasten, schriften en boeken draag je ook bij aan de veiligheid op school. </a:t>
            </a:r>
          </a:p>
          <a:p>
            <a:pPr algn="just"/>
            <a:endParaRPr lang="nl-NL" sz="2800" b="1">
              <a:solidFill>
                <a:schemeClr val="accent1"/>
              </a:solidFill>
              <a:latin typeface="Arial Nova"/>
            </a:endParaRPr>
          </a:p>
          <a:p>
            <a:pPr algn="ctr"/>
            <a:r>
              <a:rPr lang="nl-NL" sz="2800" b="1">
                <a:solidFill>
                  <a:schemeClr val="accent1"/>
                </a:solidFill>
                <a:latin typeface="Arial Nova"/>
              </a:rPr>
              <a:t>Fijn dat je ook de</a:t>
            </a:r>
            <a:r>
              <a:rPr lang="nl-NL" sz="2800" b="1">
                <a:solidFill>
                  <a:srgbClr val="FF0000"/>
                </a:solidFill>
                <a:latin typeface="Arial Nova"/>
              </a:rPr>
              <a:t> stilte</a:t>
            </a:r>
            <a:r>
              <a:rPr lang="nl-NL" sz="2800" b="1">
                <a:solidFill>
                  <a:schemeClr val="accent1"/>
                </a:solidFill>
                <a:latin typeface="Arial Nova"/>
              </a:rPr>
              <a:t> respecteert </a:t>
            </a:r>
          </a:p>
          <a:p>
            <a:pPr algn="ctr"/>
            <a:r>
              <a:rPr lang="nl-NL" sz="2800" b="1">
                <a:solidFill>
                  <a:srgbClr val="FF0000"/>
                </a:solidFill>
                <a:latin typeface="Arial Nova"/>
              </a:rPr>
              <a:t>in de gang</a:t>
            </a:r>
            <a:r>
              <a:rPr lang="nl-NL" sz="2800" b="1">
                <a:solidFill>
                  <a:schemeClr val="accent1"/>
                </a:solidFill>
                <a:latin typeface="Arial Nova"/>
              </a:rPr>
              <a:t> tijdens de lesuren!</a:t>
            </a:r>
            <a:endParaRPr lang="nl-NL">
              <a:solidFill>
                <a:schemeClr val="accent1"/>
              </a:solidFill>
            </a:endParaRPr>
          </a:p>
        </p:txBody>
      </p:sp>
    </p:spTree>
    <p:extLst>
      <p:ext uri="{BB962C8B-B14F-4D97-AF65-F5344CB8AC3E}">
        <p14:creationId xmlns:p14="http://schemas.microsoft.com/office/powerpoint/2010/main" val="291768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8" name="Tekstvak 7">
            <a:extLst>
              <a:ext uri="{FF2B5EF4-FFF2-40B4-BE49-F238E27FC236}">
                <a16:creationId xmlns:a16="http://schemas.microsoft.com/office/drawing/2014/main" id="{E3C609D8-A66C-4FA6-0ADE-32063DE11952}"/>
              </a:ext>
            </a:extLst>
          </p:cNvPr>
          <p:cNvSpPr txBox="1"/>
          <p:nvPr/>
        </p:nvSpPr>
        <p:spPr>
          <a:xfrm>
            <a:off x="4796619" y="1563806"/>
            <a:ext cx="591630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rgbClr val="FF0000"/>
                </a:solidFill>
                <a:latin typeface="Arial Nova"/>
              </a:rPr>
              <a:t>Boekentassen</a:t>
            </a:r>
            <a:r>
              <a:rPr lang="nl-NL" sz="2800" b="1">
                <a:solidFill>
                  <a:schemeClr val="accent1"/>
                </a:solidFill>
                <a:latin typeface="Arial Nova"/>
              </a:rPr>
              <a:t> worden </a:t>
            </a:r>
            <a:r>
              <a:rPr lang="nl-NL" sz="2800" b="1">
                <a:solidFill>
                  <a:srgbClr val="FF0000"/>
                </a:solidFill>
                <a:latin typeface="Arial Nova"/>
              </a:rPr>
              <a:t>netjes</a:t>
            </a:r>
            <a:r>
              <a:rPr lang="nl-NL" sz="2800" b="1">
                <a:solidFill>
                  <a:schemeClr val="accent1"/>
                </a:solidFill>
                <a:latin typeface="Arial Nova"/>
              </a:rPr>
              <a:t> onder de kapstok </a:t>
            </a:r>
            <a:r>
              <a:rPr lang="nl-NL" sz="2800" b="1">
                <a:solidFill>
                  <a:srgbClr val="FF0000"/>
                </a:solidFill>
                <a:latin typeface="Arial Nova"/>
              </a:rPr>
              <a:t>in de gang</a:t>
            </a:r>
            <a:r>
              <a:rPr lang="nl-NL" sz="2800" b="1">
                <a:solidFill>
                  <a:schemeClr val="accent1"/>
                </a:solidFill>
                <a:latin typeface="Arial Nova"/>
              </a:rPr>
              <a:t> gezet. De leerkracht laat weten wat je mee naar binnen moet nemen in de klas. </a:t>
            </a:r>
          </a:p>
          <a:p>
            <a:pPr algn="just"/>
            <a:endParaRPr lang="nl-NL" sz="2800" b="1">
              <a:solidFill>
                <a:schemeClr val="accent1"/>
              </a:solidFill>
              <a:latin typeface="Arial Nova"/>
            </a:endParaRPr>
          </a:p>
          <a:p>
            <a:pPr algn="just"/>
            <a:r>
              <a:rPr lang="nl-NL" sz="2800" b="1">
                <a:solidFill>
                  <a:schemeClr val="accent1"/>
                </a:solidFill>
                <a:latin typeface="Arial Nova"/>
              </a:rPr>
              <a:t>Indien de </a:t>
            </a:r>
            <a:r>
              <a:rPr lang="nl-NL" sz="2800" b="1">
                <a:solidFill>
                  <a:srgbClr val="FF0000"/>
                </a:solidFill>
                <a:latin typeface="Arial Nova"/>
              </a:rPr>
              <a:t>boekentassen onder het afdak</a:t>
            </a:r>
            <a:r>
              <a:rPr lang="nl-NL" sz="2800" b="1">
                <a:solidFill>
                  <a:schemeClr val="accent1"/>
                </a:solidFill>
                <a:latin typeface="Arial Nova"/>
              </a:rPr>
              <a:t> blijven staan, worden ze ook </a:t>
            </a:r>
            <a:r>
              <a:rPr lang="nl-NL" sz="2800" b="1">
                <a:solidFill>
                  <a:srgbClr val="FF0000"/>
                </a:solidFill>
                <a:latin typeface="Arial Nova"/>
              </a:rPr>
              <a:t>netjes tegen de muur</a:t>
            </a:r>
            <a:r>
              <a:rPr lang="nl-NL" sz="2800" b="1">
                <a:solidFill>
                  <a:schemeClr val="accent1"/>
                </a:solidFill>
                <a:latin typeface="Arial Nova"/>
              </a:rPr>
              <a:t> gezet.  Niet voor een deur, aub!</a:t>
            </a:r>
          </a:p>
        </p:txBody>
      </p:sp>
      <p:pic>
        <p:nvPicPr>
          <p:cNvPr id="2" name="Picture 10">
            <a:extLst>
              <a:ext uri="{FF2B5EF4-FFF2-40B4-BE49-F238E27FC236}">
                <a16:creationId xmlns:a16="http://schemas.microsoft.com/office/drawing/2014/main" id="{00302D8F-5ADC-D6FB-EC32-92EC07EB2684}"/>
              </a:ext>
            </a:extLst>
          </p:cNvPr>
          <p:cNvPicPr>
            <a:picLocks noChangeAspect="1"/>
          </p:cNvPicPr>
          <p:nvPr/>
        </p:nvPicPr>
        <p:blipFill>
          <a:blip r:embed="rId6"/>
          <a:stretch>
            <a:fillRect/>
          </a:stretch>
        </p:blipFill>
        <p:spPr>
          <a:xfrm>
            <a:off x="749431" y="4034280"/>
            <a:ext cx="2923880" cy="2175235"/>
          </a:xfrm>
          <a:prstGeom prst="rect">
            <a:avLst/>
          </a:prstGeom>
        </p:spPr>
      </p:pic>
      <p:pic>
        <p:nvPicPr>
          <p:cNvPr id="11" name="Picture 11">
            <a:extLst>
              <a:ext uri="{FF2B5EF4-FFF2-40B4-BE49-F238E27FC236}">
                <a16:creationId xmlns:a16="http://schemas.microsoft.com/office/drawing/2014/main" id="{C59ACF68-FD27-421A-ADF7-AB808311A863}"/>
              </a:ext>
            </a:extLst>
          </p:cNvPr>
          <p:cNvPicPr>
            <a:picLocks noChangeAspect="1"/>
          </p:cNvPicPr>
          <p:nvPr/>
        </p:nvPicPr>
        <p:blipFill>
          <a:blip r:embed="rId7"/>
          <a:stretch>
            <a:fillRect/>
          </a:stretch>
        </p:blipFill>
        <p:spPr>
          <a:xfrm>
            <a:off x="749432" y="1386749"/>
            <a:ext cx="2939591" cy="2379823"/>
          </a:xfrm>
          <a:prstGeom prst="rect">
            <a:avLst/>
          </a:prstGeom>
        </p:spPr>
      </p:pic>
    </p:spTree>
    <p:extLst>
      <p:ext uri="{BB962C8B-B14F-4D97-AF65-F5344CB8AC3E}">
        <p14:creationId xmlns:p14="http://schemas.microsoft.com/office/powerpoint/2010/main" val="1631772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descr="Afbeelding met schematisch&#10;&#10;Automatisch gegenereerde beschrijving">
            <a:extLst>
              <a:ext uri="{FF2B5EF4-FFF2-40B4-BE49-F238E27FC236}">
                <a16:creationId xmlns:a16="http://schemas.microsoft.com/office/drawing/2014/main" id="{F807980D-52C1-0324-5E56-2C1DC59CE6B0}"/>
              </a:ext>
            </a:extLst>
          </p:cNvPr>
          <p:cNvPicPr>
            <a:picLocks noChangeAspect="1"/>
          </p:cNvPicPr>
          <p:nvPr/>
        </p:nvPicPr>
        <p:blipFill>
          <a:blip r:embed="rId6"/>
          <a:stretch>
            <a:fillRect/>
          </a:stretch>
        </p:blipFill>
        <p:spPr>
          <a:xfrm>
            <a:off x="8659505" y="1713835"/>
            <a:ext cx="1992575" cy="2054179"/>
          </a:xfrm>
          <a:prstGeom prst="rect">
            <a:avLst/>
          </a:prstGeom>
        </p:spPr>
      </p:pic>
      <p:pic>
        <p:nvPicPr>
          <p:cNvPr id="8" name="Afbeelding 8">
            <a:extLst>
              <a:ext uri="{FF2B5EF4-FFF2-40B4-BE49-F238E27FC236}">
                <a16:creationId xmlns:a16="http://schemas.microsoft.com/office/drawing/2014/main" id="{7EE09224-2AB1-CD4D-6A4C-76BE9C5FF0D7}"/>
              </a:ext>
            </a:extLst>
          </p:cNvPr>
          <p:cNvPicPr>
            <a:picLocks noChangeAspect="1"/>
          </p:cNvPicPr>
          <p:nvPr/>
        </p:nvPicPr>
        <p:blipFill>
          <a:blip r:embed="rId7"/>
          <a:stretch>
            <a:fillRect/>
          </a:stretch>
        </p:blipFill>
        <p:spPr>
          <a:xfrm>
            <a:off x="3846109" y="1520304"/>
            <a:ext cx="2247900" cy="2247900"/>
          </a:xfrm>
          <a:prstGeom prst="rect">
            <a:avLst/>
          </a:prstGeom>
        </p:spPr>
      </p:pic>
      <p:pic>
        <p:nvPicPr>
          <p:cNvPr id="9" name="Afbeelding 9" descr="Afbeelding met stoel, vloer, muur, kamer&#10;&#10;Automatisch gegenereerde beschrijving">
            <a:extLst>
              <a:ext uri="{FF2B5EF4-FFF2-40B4-BE49-F238E27FC236}">
                <a16:creationId xmlns:a16="http://schemas.microsoft.com/office/drawing/2014/main" id="{45D45F32-3094-494B-2746-27AAE6B0BE39}"/>
              </a:ext>
            </a:extLst>
          </p:cNvPr>
          <p:cNvPicPr>
            <a:picLocks noChangeAspect="1"/>
          </p:cNvPicPr>
          <p:nvPr/>
        </p:nvPicPr>
        <p:blipFill>
          <a:blip r:embed="rId8"/>
          <a:stretch>
            <a:fillRect/>
          </a:stretch>
        </p:blipFill>
        <p:spPr>
          <a:xfrm>
            <a:off x="515346" y="1525421"/>
            <a:ext cx="3097756" cy="2237664"/>
          </a:xfrm>
          <a:prstGeom prst="rect">
            <a:avLst/>
          </a:prstGeom>
        </p:spPr>
      </p:pic>
      <p:sp>
        <p:nvSpPr>
          <p:cNvPr id="10" name="Tekstvak 9">
            <a:extLst>
              <a:ext uri="{FF2B5EF4-FFF2-40B4-BE49-F238E27FC236}">
                <a16:creationId xmlns:a16="http://schemas.microsoft.com/office/drawing/2014/main" id="{00E2D1F5-70DF-6C48-E47B-8FCBF291285D}"/>
              </a:ext>
            </a:extLst>
          </p:cNvPr>
          <p:cNvSpPr txBox="1"/>
          <p:nvPr/>
        </p:nvSpPr>
        <p:spPr>
          <a:xfrm>
            <a:off x="608463" y="4492388"/>
            <a:ext cx="1060203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Wat fijn dat je </a:t>
            </a:r>
            <a:r>
              <a:rPr lang="nl-NL" sz="2800" b="1">
                <a:solidFill>
                  <a:srgbClr val="FF0000"/>
                </a:solidFill>
                <a:latin typeface="Arial Nova"/>
              </a:rPr>
              <a:t>op het einde van de schooldag </a:t>
            </a:r>
            <a:r>
              <a:rPr lang="nl-NL" sz="2800" b="1">
                <a:solidFill>
                  <a:schemeClr val="accent1"/>
                </a:solidFill>
                <a:latin typeface="Arial Nova"/>
              </a:rPr>
              <a:t>de klas </a:t>
            </a:r>
            <a:r>
              <a:rPr lang="nl-NL" sz="2800" b="1">
                <a:solidFill>
                  <a:srgbClr val="FF0000"/>
                </a:solidFill>
                <a:latin typeface="Arial Nova"/>
              </a:rPr>
              <a:t>netjes</a:t>
            </a:r>
            <a:r>
              <a:rPr lang="nl-NL" sz="2800" b="1">
                <a:solidFill>
                  <a:schemeClr val="accent1"/>
                </a:solidFill>
                <a:latin typeface="Arial Nova"/>
              </a:rPr>
              <a:t> achter laat!  Op deze manier helpen we de kuisploeg een handje én gaan we zuinig om met water en energie!</a:t>
            </a:r>
            <a:endParaRPr lang="nl-NL">
              <a:solidFill>
                <a:schemeClr val="accent1"/>
              </a:solidFill>
              <a:cs typeface="Calibri" panose="020F0502020204030204"/>
            </a:endParaRPr>
          </a:p>
        </p:txBody>
      </p:sp>
      <p:pic>
        <p:nvPicPr>
          <p:cNvPr id="11" name="Afbeelding 11">
            <a:extLst>
              <a:ext uri="{FF2B5EF4-FFF2-40B4-BE49-F238E27FC236}">
                <a16:creationId xmlns:a16="http://schemas.microsoft.com/office/drawing/2014/main" id="{8300DA62-BC15-8EFE-9F4F-A961530D4D87}"/>
              </a:ext>
            </a:extLst>
          </p:cNvPr>
          <p:cNvPicPr>
            <a:picLocks noChangeAspect="1"/>
          </p:cNvPicPr>
          <p:nvPr/>
        </p:nvPicPr>
        <p:blipFill rotWithShape="1">
          <a:blip r:embed="rId9"/>
          <a:srcRect l="22407" r="4149" b="-806"/>
          <a:stretch/>
        </p:blipFill>
        <p:spPr>
          <a:xfrm>
            <a:off x="6305265" y="1877939"/>
            <a:ext cx="2185317" cy="1544072"/>
          </a:xfrm>
          <a:prstGeom prst="rect">
            <a:avLst/>
          </a:prstGeom>
        </p:spPr>
      </p:pic>
    </p:spTree>
    <p:extLst>
      <p:ext uri="{BB962C8B-B14F-4D97-AF65-F5344CB8AC3E}">
        <p14:creationId xmlns:p14="http://schemas.microsoft.com/office/powerpoint/2010/main" val="1990797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descr="Afbeelding met overdekt, stilstaand, plastic&#10;&#10;Automatisch gegenereerde beschrijving">
            <a:extLst>
              <a:ext uri="{FF2B5EF4-FFF2-40B4-BE49-F238E27FC236}">
                <a16:creationId xmlns:a16="http://schemas.microsoft.com/office/drawing/2014/main" id="{C5C83410-C563-C417-14E0-88555D7198DE}"/>
              </a:ext>
            </a:extLst>
          </p:cNvPr>
          <p:cNvPicPr>
            <a:picLocks noChangeAspect="1"/>
          </p:cNvPicPr>
          <p:nvPr/>
        </p:nvPicPr>
        <p:blipFill>
          <a:blip r:embed="rId6"/>
          <a:stretch>
            <a:fillRect/>
          </a:stretch>
        </p:blipFill>
        <p:spPr>
          <a:xfrm>
            <a:off x="1130490" y="1756996"/>
            <a:ext cx="3345976" cy="1740396"/>
          </a:xfrm>
          <a:prstGeom prst="rect">
            <a:avLst/>
          </a:prstGeom>
        </p:spPr>
      </p:pic>
      <p:pic>
        <p:nvPicPr>
          <p:cNvPr id="8" name="Afbeelding 8">
            <a:extLst>
              <a:ext uri="{FF2B5EF4-FFF2-40B4-BE49-F238E27FC236}">
                <a16:creationId xmlns:a16="http://schemas.microsoft.com/office/drawing/2014/main" id="{2FBE5790-441C-871A-2EE1-37B52949D8C9}"/>
              </a:ext>
            </a:extLst>
          </p:cNvPr>
          <p:cNvPicPr>
            <a:picLocks noChangeAspect="1"/>
          </p:cNvPicPr>
          <p:nvPr/>
        </p:nvPicPr>
        <p:blipFill>
          <a:blip r:embed="rId7"/>
          <a:stretch>
            <a:fillRect/>
          </a:stretch>
        </p:blipFill>
        <p:spPr>
          <a:xfrm>
            <a:off x="8773754" y="1712794"/>
            <a:ext cx="2002908" cy="3375547"/>
          </a:xfrm>
          <a:prstGeom prst="rect">
            <a:avLst/>
          </a:prstGeom>
        </p:spPr>
      </p:pic>
      <p:pic>
        <p:nvPicPr>
          <p:cNvPr id="9" name="Afbeelding 9" descr="Afbeelding met persoon, overdekt, muur, voedsel&#10;&#10;Automatisch gegenereerde beschrijving">
            <a:extLst>
              <a:ext uri="{FF2B5EF4-FFF2-40B4-BE49-F238E27FC236}">
                <a16:creationId xmlns:a16="http://schemas.microsoft.com/office/drawing/2014/main" id="{A17199B0-2B6B-A120-3B96-0FFFEC54950F}"/>
              </a:ext>
            </a:extLst>
          </p:cNvPr>
          <p:cNvPicPr>
            <a:picLocks noChangeAspect="1"/>
          </p:cNvPicPr>
          <p:nvPr/>
        </p:nvPicPr>
        <p:blipFill>
          <a:blip r:embed="rId8"/>
          <a:stretch>
            <a:fillRect/>
          </a:stretch>
        </p:blipFill>
        <p:spPr>
          <a:xfrm>
            <a:off x="4985982" y="2219354"/>
            <a:ext cx="3425588" cy="2055352"/>
          </a:xfrm>
          <a:prstGeom prst="rect">
            <a:avLst/>
          </a:prstGeom>
        </p:spPr>
      </p:pic>
      <p:sp>
        <p:nvSpPr>
          <p:cNvPr id="10" name="Tekstvak 9">
            <a:extLst>
              <a:ext uri="{FF2B5EF4-FFF2-40B4-BE49-F238E27FC236}">
                <a16:creationId xmlns:a16="http://schemas.microsoft.com/office/drawing/2014/main" id="{CBD21596-729D-02C4-5991-B8BB79C35DC6}"/>
              </a:ext>
            </a:extLst>
          </p:cNvPr>
          <p:cNvSpPr txBox="1"/>
          <p:nvPr/>
        </p:nvSpPr>
        <p:spPr>
          <a:xfrm>
            <a:off x="722194" y="4680045"/>
            <a:ext cx="819093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Er wordt op school enkel </a:t>
            </a:r>
            <a:r>
              <a:rPr lang="nl-NL" sz="2800" b="1">
                <a:solidFill>
                  <a:srgbClr val="FF0000"/>
                </a:solidFill>
                <a:latin typeface="Arial Nova"/>
              </a:rPr>
              <a:t>medicatie</a:t>
            </a:r>
            <a:r>
              <a:rPr lang="nl-NL" sz="2800" b="1">
                <a:solidFill>
                  <a:schemeClr val="accent1"/>
                </a:solidFill>
                <a:latin typeface="Arial Nova"/>
              </a:rPr>
              <a:t> gegeven aan de leerlingen met een </a:t>
            </a:r>
            <a:r>
              <a:rPr lang="nl-NL" sz="2800" b="1">
                <a:solidFill>
                  <a:srgbClr val="FF0000"/>
                </a:solidFill>
                <a:latin typeface="Arial Nova"/>
              </a:rPr>
              <a:t>schriftelijk attest van de ouders</a:t>
            </a:r>
            <a:r>
              <a:rPr lang="nl-NL" sz="2800" b="1">
                <a:solidFill>
                  <a:schemeClr val="accent1"/>
                </a:solidFill>
                <a:latin typeface="Arial Nova"/>
              </a:rPr>
              <a:t>.</a:t>
            </a:r>
            <a:endParaRPr lang="nl-NL">
              <a:solidFill>
                <a:schemeClr val="accent1"/>
              </a:solidFill>
            </a:endParaRPr>
          </a:p>
        </p:txBody>
      </p:sp>
    </p:spTree>
    <p:extLst>
      <p:ext uri="{BB962C8B-B14F-4D97-AF65-F5344CB8AC3E}">
        <p14:creationId xmlns:p14="http://schemas.microsoft.com/office/powerpoint/2010/main" val="853494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3FAF8B30-B90F-9B3D-6B81-111636F14D70}"/>
              </a:ext>
            </a:extLst>
          </p:cNvPr>
          <p:cNvSpPr txBox="1"/>
          <p:nvPr/>
        </p:nvSpPr>
        <p:spPr>
          <a:xfrm>
            <a:off x="1063389" y="1879410"/>
            <a:ext cx="902116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000" b="1" dirty="0">
                <a:solidFill>
                  <a:schemeClr val="accent1"/>
                </a:solidFill>
                <a:latin typeface="Arial Nova"/>
              </a:rPr>
              <a:t>Deel 1 :</a:t>
            </a:r>
            <a:endParaRPr lang="nl-NL" sz="4000" dirty="0">
              <a:solidFill>
                <a:schemeClr val="accent1"/>
              </a:solidFill>
              <a:latin typeface="Calibri" panose="020F0502020204030204"/>
              <a:cs typeface="Calibri"/>
            </a:endParaRPr>
          </a:p>
          <a:p>
            <a:pPr algn="ctr"/>
            <a:endParaRPr lang="nl-NL" sz="6000" b="1" dirty="0">
              <a:solidFill>
                <a:schemeClr val="accent1"/>
              </a:solidFill>
              <a:latin typeface="Arial Nova"/>
            </a:endParaRPr>
          </a:p>
          <a:p>
            <a:pPr algn="ctr"/>
            <a:r>
              <a:rPr lang="nl-NL" sz="6000" b="1" dirty="0">
                <a:solidFill>
                  <a:schemeClr val="accent1"/>
                </a:solidFill>
                <a:latin typeface="Arial Nova"/>
              </a:rPr>
              <a:t> </a:t>
            </a:r>
            <a:r>
              <a:rPr lang="nl-NL" sz="6000" b="1" dirty="0">
                <a:solidFill>
                  <a:schemeClr val="accent6"/>
                </a:solidFill>
                <a:latin typeface="Arial Nova"/>
              </a:rPr>
              <a:t>SCHOOLAFSPRAKEN</a:t>
            </a:r>
            <a:endParaRPr lang="nl-NL" sz="6000" dirty="0">
              <a:solidFill>
                <a:schemeClr val="accent6"/>
              </a:solidFill>
              <a:cs typeface="Calibri"/>
            </a:endParaRPr>
          </a:p>
        </p:txBody>
      </p:sp>
    </p:spTree>
    <p:extLst>
      <p:ext uri="{BB962C8B-B14F-4D97-AF65-F5344CB8AC3E}">
        <p14:creationId xmlns:p14="http://schemas.microsoft.com/office/powerpoint/2010/main" val="3944440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a:extLst>
              <a:ext uri="{FF2B5EF4-FFF2-40B4-BE49-F238E27FC236}">
                <a16:creationId xmlns:a16="http://schemas.microsoft.com/office/drawing/2014/main" id="{552BB81D-AE2F-16B0-A9C4-3B3E053F53B9}"/>
              </a:ext>
            </a:extLst>
          </p:cNvPr>
          <p:cNvPicPr>
            <a:picLocks noChangeAspect="1"/>
          </p:cNvPicPr>
          <p:nvPr/>
        </p:nvPicPr>
        <p:blipFill>
          <a:blip r:embed="rId6"/>
          <a:stretch>
            <a:fillRect/>
          </a:stretch>
        </p:blipFill>
        <p:spPr>
          <a:xfrm>
            <a:off x="1021041" y="1381282"/>
            <a:ext cx="1593730" cy="1587951"/>
          </a:xfrm>
          <a:prstGeom prst="rect">
            <a:avLst/>
          </a:prstGeom>
        </p:spPr>
      </p:pic>
      <p:sp>
        <p:nvSpPr>
          <p:cNvPr id="8" name="Tekstvak 7">
            <a:extLst>
              <a:ext uri="{FF2B5EF4-FFF2-40B4-BE49-F238E27FC236}">
                <a16:creationId xmlns:a16="http://schemas.microsoft.com/office/drawing/2014/main" id="{D6EA5BB4-2348-DDBB-6658-6C7738CB8838}"/>
              </a:ext>
            </a:extLst>
          </p:cNvPr>
          <p:cNvSpPr txBox="1"/>
          <p:nvPr/>
        </p:nvSpPr>
        <p:spPr>
          <a:xfrm>
            <a:off x="3875396" y="1563806"/>
            <a:ext cx="678066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Indien je verzorging nodig hebt </a:t>
            </a:r>
            <a:r>
              <a:rPr lang="nl-NL" sz="2800" b="1">
                <a:solidFill>
                  <a:srgbClr val="FF0000"/>
                </a:solidFill>
                <a:latin typeface="Arial Nova"/>
              </a:rPr>
              <a:t>tijdens de lesuren</a:t>
            </a:r>
            <a:r>
              <a:rPr lang="nl-NL" sz="2800" b="1">
                <a:solidFill>
                  <a:schemeClr val="accent1"/>
                </a:solidFill>
                <a:latin typeface="Arial Nova"/>
              </a:rPr>
              <a:t>, helpen we je graag verder op het </a:t>
            </a:r>
            <a:r>
              <a:rPr lang="nl-NL" sz="2800" b="1">
                <a:solidFill>
                  <a:srgbClr val="FF0000"/>
                </a:solidFill>
                <a:latin typeface="Arial Nova"/>
              </a:rPr>
              <a:t>secretariaat</a:t>
            </a:r>
            <a:r>
              <a:rPr lang="nl-NL" sz="2800" b="1">
                <a:solidFill>
                  <a:schemeClr val="accent1"/>
                </a:solidFill>
                <a:latin typeface="Arial Nova"/>
              </a:rPr>
              <a:t>. (Vergeet je gangpasje niet !)</a:t>
            </a:r>
          </a:p>
          <a:p>
            <a:pPr algn="just"/>
            <a:endParaRPr lang="nl-NL" sz="2800" b="1">
              <a:solidFill>
                <a:schemeClr val="accent1"/>
              </a:solidFill>
              <a:latin typeface="Arial Nova"/>
            </a:endParaRPr>
          </a:p>
          <a:p>
            <a:pPr algn="just"/>
            <a:r>
              <a:rPr lang="nl-NL" sz="2800" b="1">
                <a:solidFill>
                  <a:schemeClr val="accent1"/>
                </a:solidFill>
                <a:latin typeface="Arial Nova"/>
              </a:rPr>
              <a:t>Geraakte je gewond </a:t>
            </a:r>
            <a:r>
              <a:rPr lang="nl-NL" sz="2800" b="1">
                <a:solidFill>
                  <a:srgbClr val="FF0000"/>
                </a:solidFill>
                <a:latin typeface="Arial Nova"/>
              </a:rPr>
              <a:t>tijdens de speeltijd</a:t>
            </a:r>
            <a:r>
              <a:rPr lang="nl-NL" sz="2800" b="1">
                <a:solidFill>
                  <a:schemeClr val="accent1"/>
                </a:solidFill>
                <a:latin typeface="Arial Nova"/>
              </a:rPr>
              <a:t>? Geen nood: de leerkracht </a:t>
            </a:r>
            <a:r>
              <a:rPr lang="nl-NL" sz="2800" b="1">
                <a:solidFill>
                  <a:srgbClr val="FF0000"/>
                </a:solidFill>
                <a:latin typeface="Arial Nova"/>
              </a:rPr>
              <a:t>op de speelplaats</a:t>
            </a:r>
            <a:r>
              <a:rPr lang="nl-NL" sz="2800" b="1">
                <a:solidFill>
                  <a:schemeClr val="accent1"/>
                </a:solidFill>
                <a:latin typeface="Arial Nova"/>
              </a:rPr>
              <a:t> dient de eerste zorgen toe.</a:t>
            </a:r>
          </a:p>
        </p:txBody>
      </p:sp>
      <p:pic>
        <p:nvPicPr>
          <p:cNvPr id="10" name="Picture 10">
            <a:extLst>
              <a:ext uri="{FF2B5EF4-FFF2-40B4-BE49-F238E27FC236}">
                <a16:creationId xmlns:a16="http://schemas.microsoft.com/office/drawing/2014/main" id="{4527276B-8BFF-7542-7264-46297D6B072D}"/>
              </a:ext>
            </a:extLst>
          </p:cNvPr>
          <p:cNvPicPr>
            <a:picLocks noChangeAspect="1"/>
          </p:cNvPicPr>
          <p:nvPr/>
        </p:nvPicPr>
        <p:blipFill>
          <a:blip r:embed="rId7"/>
          <a:stretch>
            <a:fillRect/>
          </a:stretch>
        </p:blipFill>
        <p:spPr>
          <a:xfrm>
            <a:off x="937622" y="3199333"/>
            <a:ext cx="1860156" cy="2995780"/>
          </a:xfrm>
          <a:prstGeom prst="rect">
            <a:avLst/>
          </a:prstGeom>
        </p:spPr>
      </p:pic>
    </p:spTree>
    <p:extLst>
      <p:ext uri="{BB962C8B-B14F-4D97-AF65-F5344CB8AC3E}">
        <p14:creationId xmlns:p14="http://schemas.microsoft.com/office/powerpoint/2010/main" val="56902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77050" y="-170695"/>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descr="Afbeelding met fiets, gebouw, buitenshuis, stoep&#10;&#10;Automatisch gegenereerde beschrijving">
            <a:extLst>
              <a:ext uri="{FF2B5EF4-FFF2-40B4-BE49-F238E27FC236}">
                <a16:creationId xmlns:a16="http://schemas.microsoft.com/office/drawing/2014/main" id="{94938D3B-023A-DF84-F237-50254FB750FB}"/>
              </a:ext>
            </a:extLst>
          </p:cNvPr>
          <p:cNvPicPr>
            <a:picLocks noChangeAspect="1"/>
          </p:cNvPicPr>
          <p:nvPr/>
        </p:nvPicPr>
        <p:blipFill rotWithShape="1">
          <a:blip r:embed="rId6"/>
          <a:srcRect l="25222" r="-297" b="526"/>
          <a:stretch/>
        </p:blipFill>
        <p:spPr>
          <a:xfrm>
            <a:off x="6760190" y="1508787"/>
            <a:ext cx="3311294" cy="2487040"/>
          </a:xfrm>
          <a:prstGeom prst="rect">
            <a:avLst/>
          </a:prstGeom>
        </p:spPr>
      </p:pic>
      <p:pic>
        <p:nvPicPr>
          <p:cNvPr id="8" name="Afbeelding 8" descr="Afbeelding met tekst, vectorafbeeldingen&#10;&#10;Automatisch gegenereerde beschrijving">
            <a:extLst>
              <a:ext uri="{FF2B5EF4-FFF2-40B4-BE49-F238E27FC236}">
                <a16:creationId xmlns:a16="http://schemas.microsoft.com/office/drawing/2014/main" id="{8F4CB36C-EDBA-3892-E7AF-7DD94E9C9366}"/>
              </a:ext>
            </a:extLst>
          </p:cNvPr>
          <p:cNvPicPr>
            <a:picLocks noChangeAspect="1"/>
          </p:cNvPicPr>
          <p:nvPr/>
        </p:nvPicPr>
        <p:blipFill rotWithShape="1">
          <a:blip r:embed="rId7"/>
          <a:srcRect r="23944" b="438"/>
          <a:stretch/>
        </p:blipFill>
        <p:spPr>
          <a:xfrm>
            <a:off x="3018430" y="1522337"/>
            <a:ext cx="3072480" cy="2573696"/>
          </a:xfrm>
          <a:prstGeom prst="rect">
            <a:avLst/>
          </a:prstGeom>
        </p:spPr>
      </p:pic>
      <p:pic>
        <p:nvPicPr>
          <p:cNvPr id="9" name="Afbeelding 9" descr="Afbeelding met schaatsen, weg, buitenshuis, grond&#10;&#10;Automatisch gegenereerde beschrijving">
            <a:extLst>
              <a:ext uri="{FF2B5EF4-FFF2-40B4-BE49-F238E27FC236}">
                <a16:creationId xmlns:a16="http://schemas.microsoft.com/office/drawing/2014/main" id="{B3658C8B-6370-8F57-C12D-A74EF8106867}"/>
              </a:ext>
            </a:extLst>
          </p:cNvPr>
          <p:cNvPicPr>
            <a:picLocks noChangeAspect="1"/>
          </p:cNvPicPr>
          <p:nvPr/>
        </p:nvPicPr>
        <p:blipFill rotWithShape="1">
          <a:blip r:embed="rId8"/>
          <a:srcRect l="33195" r="11203" b="12270"/>
          <a:stretch/>
        </p:blipFill>
        <p:spPr>
          <a:xfrm>
            <a:off x="880282" y="1513764"/>
            <a:ext cx="2423737" cy="2578125"/>
          </a:xfrm>
          <a:prstGeom prst="rect">
            <a:avLst/>
          </a:prstGeom>
        </p:spPr>
      </p:pic>
      <p:sp>
        <p:nvSpPr>
          <p:cNvPr id="10" name="Tekstvak 9">
            <a:extLst>
              <a:ext uri="{FF2B5EF4-FFF2-40B4-BE49-F238E27FC236}">
                <a16:creationId xmlns:a16="http://schemas.microsoft.com/office/drawing/2014/main" id="{62954322-EACD-2D98-0336-15FD69B2FF2E}"/>
              </a:ext>
            </a:extLst>
          </p:cNvPr>
          <p:cNvSpPr txBox="1"/>
          <p:nvPr/>
        </p:nvSpPr>
        <p:spPr>
          <a:xfrm>
            <a:off x="1020739" y="4318948"/>
            <a:ext cx="938510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Beweeg je </a:t>
            </a:r>
            <a:r>
              <a:rPr lang="nl-NL" sz="2800" b="1">
                <a:solidFill>
                  <a:srgbClr val="FF0000"/>
                </a:solidFill>
                <a:latin typeface="Arial Nova"/>
              </a:rPr>
              <a:t>veilig</a:t>
            </a:r>
            <a:r>
              <a:rPr lang="nl-NL" sz="2800" b="1">
                <a:solidFill>
                  <a:schemeClr val="accent1"/>
                </a:solidFill>
                <a:latin typeface="Arial Nova"/>
              </a:rPr>
              <a:t> en maak je </a:t>
            </a:r>
            <a:r>
              <a:rPr lang="nl-NL" sz="2800" b="1">
                <a:solidFill>
                  <a:schemeClr val="accent1"/>
                </a:solidFill>
                <a:highlight>
                  <a:srgbClr val="FFFF00"/>
                </a:highlight>
                <a:latin typeface="Arial Nova"/>
              </a:rPr>
              <a:t>zichtbaar</a:t>
            </a:r>
            <a:r>
              <a:rPr lang="nl-NL" sz="2800" b="1">
                <a:solidFill>
                  <a:schemeClr val="accent1"/>
                </a:solidFill>
                <a:latin typeface="Arial Nova"/>
              </a:rPr>
              <a:t> in het verkeer! </a:t>
            </a:r>
            <a:endParaRPr lang="nl-NL"/>
          </a:p>
          <a:p>
            <a:pPr algn="ctr"/>
            <a:endParaRPr lang="nl-NL" sz="2800" b="1">
              <a:solidFill>
                <a:schemeClr val="accent1"/>
              </a:solidFill>
              <a:latin typeface="Arial Nova"/>
            </a:endParaRPr>
          </a:p>
          <a:p>
            <a:pPr algn="ctr"/>
            <a:r>
              <a:rPr lang="nl-NL" sz="2800" b="1">
                <a:solidFill>
                  <a:schemeClr val="accent1"/>
                </a:solidFill>
                <a:latin typeface="Arial Nova"/>
              </a:rPr>
              <a:t>Ook tijdens een </a:t>
            </a:r>
            <a:r>
              <a:rPr lang="nl-NL" sz="2800" b="1">
                <a:solidFill>
                  <a:srgbClr val="FF0000"/>
                </a:solidFill>
                <a:latin typeface="Arial Nova"/>
              </a:rPr>
              <a:t>buitenschoolse activiteit </a:t>
            </a:r>
            <a:r>
              <a:rPr lang="nl-NL" sz="2800" b="1">
                <a:solidFill>
                  <a:schemeClr val="accent1"/>
                </a:solidFill>
                <a:latin typeface="Arial Nova"/>
              </a:rPr>
              <a:t>dragen we een </a:t>
            </a:r>
            <a:r>
              <a:rPr lang="nl-NL" sz="2800" b="1">
                <a:solidFill>
                  <a:srgbClr val="FF0000"/>
                </a:solidFill>
                <a:latin typeface="Arial Nova"/>
              </a:rPr>
              <a:t>fluohesje </a:t>
            </a:r>
            <a:r>
              <a:rPr lang="nl-NL" sz="2800" b="1">
                <a:solidFill>
                  <a:schemeClr val="accent1"/>
                </a:solidFill>
                <a:latin typeface="Arial Nova"/>
              </a:rPr>
              <a:t>voor ieders veiligheid.</a:t>
            </a:r>
          </a:p>
        </p:txBody>
      </p:sp>
    </p:spTree>
    <p:extLst>
      <p:ext uri="{BB962C8B-B14F-4D97-AF65-F5344CB8AC3E}">
        <p14:creationId xmlns:p14="http://schemas.microsoft.com/office/powerpoint/2010/main" val="124147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B1CDB296-7AC5-DBC8-284D-ED5B9D858E2D}"/>
              </a:ext>
            </a:extLst>
          </p:cNvPr>
          <p:cNvSpPr txBox="1"/>
          <p:nvPr/>
        </p:nvSpPr>
        <p:spPr>
          <a:xfrm>
            <a:off x="4384343" y="150153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800" b="1">
                <a:solidFill>
                  <a:schemeClr val="accent1"/>
                </a:solidFill>
                <a:latin typeface="Arial Nova"/>
              </a:rPr>
              <a:t>Dierenhotel</a:t>
            </a:r>
            <a:endParaRPr lang="nl-NL"/>
          </a:p>
        </p:txBody>
      </p:sp>
      <p:sp>
        <p:nvSpPr>
          <p:cNvPr id="8" name="Tekstvak 7">
            <a:extLst>
              <a:ext uri="{FF2B5EF4-FFF2-40B4-BE49-F238E27FC236}">
                <a16:creationId xmlns:a16="http://schemas.microsoft.com/office/drawing/2014/main" id="{9A074226-B520-A0D2-1D11-1350C82FFB75}"/>
              </a:ext>
            </a:extLst>
          </p:cNvPr>
          <p:cNvSpPr txBox="1"/>
          <p:nvPr/>
        </p:nvSpPr>
        <p:spPr>
          <a:xfrm>
            <a:off x="595185" y="2464377"/>
            <a:ext cx="462642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5">
                    <a:lumMod val="75000"/>
                  </a:schemeClr>
                </a:solidFill>
                <a:cs typeface="Calibri"/>
              </a:rPr>
              <a:t>Uit elke klas mogen om de beurt 2 kinderen Chocolade, </a:t>
            </a:r>
            <a:r>
              <a:rPr lang="nl-NL" sz="2800" b="1" err="1">
                <a:solidFill>
                  <a:schemeClr val="accent5">
                    <a:lumMod val="75000"/>
                  </a:schemeClr>
                </a:solidFill>
                <a:cs typeface="Calibri"/>
              </a:rPr>
              <a:t>Caramel</a:t>
            </a:r>
            <a:r>
              <a:rPr lang="nl-NL" sz="2800" b="1">
                <a:solidFill>
                  <a:schemeClr val="accent5">
                    <a:lumMod val="75000"/>
                  </a:schemeClr>
                </a:solidFill>
                <a:cs typeface="Calibri"/>
              </a:rPr>
              <a:t> en de konijntjes voederen en </a:t>
            </a:r>
            <a:r>
              <a:rPr lang="nl-NL" sz="2800" b="1" err="1">
                <a:solidFill>
                  <a:schemeClr val="accent5">
                    <a:lumMod val="75000"/>
                  </a:schemeClr>
                </a:solidFill>
                <a:cs typeface="Calibri"/>
              </a:rPr>
              <a:t>vééél</a:t>
            </a:r>
            <a:r>
              <a:rPr lang="nl-NL" sz="2800" b="1">
                <a:solidFill>
                  <a:schemeClr val="accent5">
                    <a:lumMod val="75000"/>
                  </a:schemeClr>
                </a:solidFill>
                <a:cs typeface="Calibri"/>
              </a:rPr>
              <a:t> knuffelen!</a:t>
            </a:r>
            <a:endParaRPr lang="nl-NL">
              <a:solidFill>
                <a:schemeClr val="accent5">
                  <a:lumMod val="75000"/>
                </a:schemeClr>
              </a:solidFill>
            </a:endParaRPr>
          </a:p>
          <a:p>
            <a:pPr algn="just"/>
            <a:r>
              <a:rPr lang="nl-NL" sz="2800" b="1">
                <a:solidFill>
                  <a:schemeClr val="accent5">
                    <a:lumMod val="75000"/>
                  </a:schemeClr>
                </a:solidFill>
                <a:cs typeface="Calibri"/>
              </a:rPr>
              <a:t>Op het takenbord vind je wie die dag verantwoordelijk is.</a:t>
            </a:r>
          </a:p>
        </p:txBody>
      </p:sp>
      <p:pic>
        <p:nvPicPr>
          <p:cNvPr id="11" name="Afbeelding 10">
            <a:extLst>
              <a:ext uri="{FF2B5EF4-FFF2-40B4-BE49-F238E27FC236}">
                <a16:creationId xmlns:a16="http://schemas.microsoft.com/office/drawing/2014/main" id="{34182291-3296-0201-5B77-37AF906EF937}"/>
              </a:ext>
            </a:extLst>
          </p:cNvPr>
          <p:cNvPicPr>
            <a:picLocks noChangeAspect="1"/>
          </p:cNvPicPr>
          <p:nvPr/>
        </p:nvPicPr>
        <p:blipFill>
          <a:blip r:embed="rId6"/>
          <a:stretch>
            <a:fillRect/>
          </a:stretch>
        </p:blipFill>
        <p:spPr>
          <a:xfrm>
            <a:off x="5924550" y="2464377"/>
            <a:ext cx="4305300" cy="2929658"/>
          </a:xfrm>
          <a:prstGeom prst="rect">
            <a:avLst/>
          </a:prstGeom>
        </p:spPr>
      </p:pic>
    </p:spTree>
    <p:extLst>
      <p:ext uri="{BB962C8B-B14F-4D97-AF65-F5344CB8AC3E}">
        <p14:creationId xmlns:p14="http://schemas.microsoft.com/office/powerpoint/2010/main" val="907942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3FAF8B30-B90F-9B3D-6B81-111636F14D70}"/>
              </a:ext>
            </a:extLst>
          </p:cNvPr>
          <p:cNvSpPr txBox="1"/>
          <p:nvPr/>
        </p:nvSpPr>
        <p:spPr>
          <a:xfrm>
            <a:off x="449240" y="1879410"/>
            <a:ext cx="1049967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000" b="1">
                <a:solidFill>
                  <a:schemeClr val="accent1"/>
                </a:solidFill>
                <a:latin typeface="Arial Nova"/>
              </a:rPr>
              <a:t>Deel 2 :</a:t>
            </a:r>
            <a:endParaRPr lang="nl-NL" sz="4000">
              <a:solidFill>
                <a:schemeClr val="accent1"/>
              </a:solidFill>
              <a:latin typeface="Calibri" panose="020F0502020204030204"/>
              <a:cs typeface="Calibri"/>
            </a:endParaRPr>
          </a:p>
          <a:p>
            <a:pPr algn="ctr"/>
            <a:endParaRPr lang="nl-NL" sz="6000" b="1">
              <a:solidFill>
                <a:schemeClr val="accent1"/>
              </a:solidFill>
              <a:latin typeface="Arial Nova"/>
            </a:endParaRPr>
          </a:p>
          <a:p>
            <a:pPr algn="ctr"/>
            <a:r>
              <a:rPr lang="nl-NL" sz="6000" b="1">
                <a:solidFill>
                  <a:schemeClr val="accent1"/>
                </a:solidFill>
                <a:latin typeface="Arial Nova"/>
              </a:rPr>
              <a:t> </a:t>
            </a:r>
            <a:r>
              <a:rPr lang="nl-NL" sz="6000" b="1">
                <a:solidFill>
                  <a:schemeClr val="accent6"/>
                </a:solidFill>
                <a:latin typeface="Arial Nova"/>
              </a:rPr>
              <a:t>SPEELPLAATSAFSPRAKE</a:t>
            </a:r>
            <a:r>
              <a:rPr lang="nl-NL" sz="6000" b="1">
                <a:solidFill>
                  <a:schemeClr val="accent6"/>
                </a:solidFill>
                <a:latin typeface="Arial Nova"/>
                <a:cs typeface="Calibri"/>
              </a:rPr>
              <a:t>N</a:t>
            </a:r>
            <a:endParaRPr lang="nl-NL" sz="6000">
              <a:solidFill>
                <a:schemeClr val="accent6"/>
              </a:solidFill>
              <a:cs typeface="Calibri"/>
            </a:endParaRPr>
          </a:p>
        </p:txBody>
      </p:sp>
    </p:spTree>
    <p:extLst>
      <p:ext uri="{BB962C8B-B14F-4D97-AF65-F5344CB8AC3E}">
        <p14:creationId xmlns:p14="http://schemas.microsoft.com/office/powerpoint/2010/main" val="2686180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F6E366FB-640D-53D5-FD1D-7252E98B59D5}"/>
              </a:ext>
            </a:extLst>
          </p:cNvPr>
          <p:cNvSpPr txBox="1"/>
          <p:nvPr/>
        </p:nvSpPr>
        <p:spPr>
          <a:xfrm>
            <a:off x="463455" y="1518313"/>
            <a:ext cx="739481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rgbClr val="0070C0"/>
                </a:solidFill>
                <a:latin typeface="Arial Nova"/>
              </a:rPr>
              <a:t>Als het speeltijd is, begeleidt je leerkracht je naar de speelplaats.  Er worden </a:t>
            </a:r>
            <a:r>
              <a:rPr lang="nl-NL" sz="2800" b="1">
                <a:solidFill>
                  <a:srgbClr val="FF0000"/>
                </a:solidFill>
                <a:latin typeface="Arial Nova"/>
              </a:rPr>
              <a:t>verantwoordelijken</a:t>
            </a:r>
            <a:r>
              <a:rPr lang="nl-NL" sz="2800" b="1">
                <a:solidFill>
                  <a:srgbClr val="0070C0"/>
                </a:solidFill>
                <a:latin typeface="Arial Nova"/>
              </a:rPr>
              <a:t> aangeduid om de </a:t>
            </a:r>
            <a:r>
              <a:rPr lang="nl-NL" sz="2800" b="1">
                <a:solidFill>
                  <a:srgbClr val="FF0000"/>
                </a:solidFill>
                <a:latin typeface="Arial Nova"/>
              </a:rPr>
              <a:t>manden</a:t>
            </a:r>
            <a:r>
              <a:rPr lang="nl-NL" sz="2800" b="1">
                <a:solidFill>
                  <a:srgbClr val="0070C0"/>
                </a:solidFill>
                <a:latin typeface="Arial Nova"/>
              </a:rPr>
              <a:t> met fruit/koekjes en de drinkflessen </a:t>
            </a:r>
            <a:r>
              <a:rPr lang="nl-NL" sz="2800" b="1">
                <a:solidFill>
                  <a:srgbClr val="FF0000"/>
                </a:solidFill>
                <a:latin typeface="Arial Nova"/>
              </a:rPr>
              <a:t>naar beneden</a:t>
            </a:r>
            <a:r>
              <a:rPr lang="nl-NL" sz="2800" b="1">
                <a:solidFill>
                  <a:srgbClr val="0070C0"/>
                </a:solidFill>
                <a:latin typeface="Arial Nova"/>
              </a:rPr>
              <a:t> te </a:t>
            </a:r>
            <a:r>
              <a:rPr lang="nl-NL" sz="2800" b="1">
                <a:solidFill>
                  <a:srgbClr val="FF0000"/>
                </a:solidFill>
                <a:latin typeface="Arial Nova"/>
              </a:rPr>
              <a:t>brengen</a:t>
            </a:r>
            <a:r>
              <a:rPr lang="nl-NL" sz="2800" b="1">
                <a:solidFill>
                  <a:srgbClr val="0070C0"/>
                </a:solidFill>
                <a:latin typeface="Arial Nova"/>
              </a:rPr>
              <a:t>.</a:t>
            </a:r>
          </a:p>
          <a:p>
            <a:pPr algn="just"/>
            <a:r>
              <a:rPr lang="nl-NL" sz="2800" b="1">
                <a:solidFill>
                  <a:srgbClr val="0070C0"/>
                </a:solidFill>
                <a:latin typeface="Arial Nova"/>
              </a:rPr>
              <a:t>Na de speeltijd brengen dezelfde kinderen deze manden weer naar boven.</a:t>
            </a:r>
          </a:p>
          <a:p>
            <a:pPr algn="just"/>
            <a:endParaRPr lang="nl-NL" sz="2800" b="1">
              <a:solidFill>
                <a:srgbClr val="0070C0"/>
              </a:solidFill>
              <a:latin typeface="Arial Nova"/>
            </a:endParaRPr>
          </a:p>
          <a:p>
            <a:pPr algn="just"/>
            <a:r>
              <a:rPr lang="nl-NL" sz="2800" b="1">
                <a:solidFill>
                  <a:srgbClr val="0070C0"/>
                </a:solidFill>
                <a:latin typeface="Arial Nova"/>
              </a:rPr>
              <a:t>Weet je het nog? Er wordt pas gegeten en gedronken als we op de speelplaats zijn!</a:t>
            </a:r>
          </a:p>
        </p:txBody>
      </p:sp>
      <p:pic>
        <p:nvPicPr>
          <p:cNvPr id="9" name="Picture 9">
            <a:extLst>
              <a:ext uri="{FF2B5EF4-FFF2-40B4-BE49-F238E27FC236}">
                <a16:creationId xmlns:a16="http://schemas.microsoft.com/office/drawing/2014/main" id="{643E785D-6061-41B3-494C-8E6F5921C745}"/>
              </a:ext>
            </a:extLst>
          </p:cNvPr>
          <p:cNvPicPr>
            <a:picLocks noChangeAspect="1"/>
          </p:cNvPicPr>
          <p:nvPr/>
        </p:nvPicPr>
        <p:blipFill>
          <a:blip r:embed="rId6"/>
          <a:stretch>
            <a:fillRect/>
          </a:stretch>
        </p:blipFill>
        <p:spPr>
          <a:xfrm>
            <a:off x="8102338" y="2659537"/>
            <a:ext cx="2845324" cy="2135957"/>
          </a:xfrm>
          <a:prstGeom prst="rect">
            <a:avLst/>
          </a:prstGeom>
        </p:spPr>
      </p:pic>
    </p:spTree>
    <p:extLst>
      <p:ext uri="{BB962C8B-B14F-4D97-AF65-F5344CB8AC3E}">
        <p14:creationId xmlns:p14="http://schemas.microsoft.com/office/powerpoint/2010/main" val="957650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descr="Afbeelding met voedsel, bord, in plakken gesneden, meerdere&#10;&#10;Automatisch gegenereerde beschrijving">
            <a:extLst>
              <a:ext uri="{FF2B5EF4-FFF2-40B4-BE49-F238E27FC236}">
                <a16:creationId xmlns:a16="http://schemas.microsoft.com/office/drawing/2014/main" id="{8058A213-3404-9E08-8B4F-4DA3B2D1BBDC}"/>
              </a:ext>
            </a:extLst>
          </p:cNvPr>
          <p:cNvPicPr>
            <a:picLocks noChangeAspect="1"/>
          </p:cNvPicPr>
          <p:nvPr/>
        </p:nvPicPr>
        <p:blipFill>
          <a:blip r:embed="rId6"/>
          <a:stretch>
            <a:fillRect/>
          </a:stretch>
        </p:blipFill>
        <p:spPr>
          <a:xfrm>
            <a:off x="1151906" y="4090512"/>
            <a:ext cx="2386941" cy="1586430"/>
          </a:xfrm>
          <a:prstGeom prst="rect">
            <a:avLst/>
          </a:prstGeom>
        </p:spPr>
      </p:pic>
      <p:pic>
        <p:nvPicPr>
          <p:cNvPr id="8" name="Afbeelding 8" descr="Afbeelding met overdekt, fruit, vers&#10;&#10;Automatisch gegenereerde beschrijving">
            <a:extLst>
              <a:ext uri="{FF2B5EF4-FFF2-40B4-BE49-F238E27FC236}">
                <a16:creationId xmlns:a16="http://schemas.microsoft.com/office/drawing/2014/main" id="{4D29116F-507E-6E5A-7E07-B2D359AA4DF1}"/>
              </a:ext>
            </a:extLst>
          </p:cNvPr>
          <p:cNvPicPr>
            <a:picLocks noChangeAspect="1"/>
          </p:cNvPicPr>
          <p:nvPr/>
        </p:nvPicPr>
        <p:blipFill>
          <a:blip r:embed="rId7"/>
          <a:stretch>
            <a:fillRect/>
          </a:stretch>
        </p:blipFill>
        <p:spPr>
          <a:xfrm>
            <a:off x="971266" y="1647141"/>
            <a:ext cx="2743200" cy="1789509"/>
          </a:xfrm>
          <a:prstGeom prst="rect">
            <a:avLst/>
          </a:prstGeom>
        </p:spPr>
      </p:pic>
      <p:sp>
        <p:nvSpPr>
          <p:cNvPr id="9" name="Tekstvak 8">
            <a:extLst>
              <a:ext uri="{FF2B5EF4-FFF2-40B4-BE49-F238E27FC236}">
                <a16:creationId xmlns:a16="http://schemas.microsoft.com/office/drawing/2014/main" id="{10DE0043-4EE0-05D3-5E53-71D9464ABADF}"/>
              </a:ext>
            </a:extLst>
          </p:cNvPr>
          <p:cNvSpPr txBox="1"/>
          <p:nvPr/>
        </p:nvSpPr>
        <p:spPr>
          <a:xfrm>
            <a:off x="4546410" y="1933432"/>
            <a:ext cx="60072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Om </a:t>
            </a:r>
            <a:r>
              <a:rPr lang="nl-NL" sz="2800" b="1">
                <a:solidFill>
                  <a:srgbClr val="FF0000"/>
                </a:solidFill>
                <a:latin typeface="Arial Nova"/>
              </a:rPr>
              <a:t>10u25</a:t>
            </a:r>
            <a:r>
              <a:rPr lang="nl-NL" sz="2800" b="1">
                <a:solidFill>
                  <a:schemeClr val="accent1"/>
                </a:solidFill>
                <a:latin typeface="Arial Nova"/>
              </a:rPr>
              <a:t> is er een 'fruitjes-speeltijd'.  Tijdens deze pauze houden we het </a:t>
            </a:r>
            <a:r>
              <a:rPr lang="nl-NL" sz="2800" b="1">
                <a:solidFill>
                  <a:srgbClr val="FF0000"/>
                </a:solidFill>
                <a:latin typeface="Arial Nova"/>
              </a:rPr>
              <a:t>gezond met fruit</a:t>
            </a:r>
            <a:r>
              <a:rPr lang="nl-NL" sz="2800" b="1">
                <a:solidFill>
                  <a:schemeClr val="accent1"/>
                </a:solidFill>
                <a:latin typeface="Arial Nova"/>
              </a:rPr>
              <a:t>!</a:t>
            </a:r>
            <a:endParaRPr lang="nl-NL">
              <a:solidFill>
                <a:schemeClr val="accent1"/>
              </a:solidFill>
              <a:cs typeface="Calibri" panose="020F0502020204030204"/>
            </a:endParaRPr>
          </a:p>
        </p:txBody>
      </p:sp>
      <p:sp>
        <p:nvSpPr>
          <p:cNvPr id="10" name="Tekstvak 9">
            <a:extLst>
              <a:ext uri="{FF2B5EF4-FFF2-40B4-BE49-F238E27FC236}">
                <a16:creationId xmlns:a16="http://schemas.microsoft.com/office/drawing/2014/main" id="{CE9AB7C4-EB50-9EEB-1218-B4B4BD264A83}"/>
              </a:ext>
            </a:extLst>
          </p:cNvPr>
          <p:cNvSpPr txBox="1"/>
          <p:nvPr/>
        </p:nvSpPr>
        <p:spPr>
          <a:xfrm>
            <a:off x="4546411" y="4364440"/>
            <a:ext cx="600728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Om </a:t>
            </a:r>
            <a:r>
              <a:rPr lang="nl-NL" sz="2800" b="1">
                <a:solidFill>
                  <a:srgbClr val="FF0000"/>
                </a:solidFill>
                <a:latin typeface="Arial Nova"/>
              </a:rPr>
              <a:t>14u30</a:t>
            </a:r>
            <a:r>
              <a:rPr lang="nl-NL" sz="2800" b="1">
                <a:solidFill>
                  <a:schemeClr val="accent1"/>
                </a:solidFill>
                <a:latin typeface="Arial Nova"/>
              </a:rPr>
              <a:t> is er een 'koekjes-speeltijd'. Nu mag je genieten van wat </a:t>
            </a:r>
            <a:r>
              <a:rPr lang="nl-NL" sz="2800" b="1">
                <a:solidFill>
                  <a:srgbClr val="FF0000"/>
                </a:solidFill>
                <a:latin typeface="Arial Nova"/>
              </a:rPr>
              <a:t>zoetigheid</a:t>
            </a:r>
            <a:r>
              <a:rPr lang="nl-NL" sz="2800" b="1">
                <a:solidFill>
                  <a:schemeClr val="accent1"/>
                </a:solidFill>
                <a:latin typeface="Arial Nova"/>
              </a:rPr>
              <a:t>!</a:t>
            </a:r>
            <a:endParaRPr lang="nl-NL">
              <a:solidFill>
                <a:schemeClr val="accent1"/>
              </a:solidFill>
            </a:endParaRPr>
          </a:p>
        </p:txBody>
      </p:sp>
    </p:spTree>
    <p:extLst>
      <p:ext uri="{BB962C8B-B14F-4D97-AF65-F5344CB8AC3E}">
        <p14:creationId xmlns:p14="http://schemas.microsoft.com/office/powerpoint/2010/main" val="1647499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77050" y="-136575"/>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descr="Afbeelding met tekst, clipart&#10;&#10;Automatisch gegenereerde beschrijving">
            <a:extLst>
              <a:ext uri="{FF2B5EF4-FFF2-40B4-BE49-F238E27FC236}">
                <a16:creationId xmlns:a16="http://schemas.microsoft.com/office/drawing/2014/main" id="{01801268-B37F-4578-3580-42E542EE2421}"/>
              </a:ext>
            </a:extLst>
          </p:cNvPr>
          <p:cNvPicPr>
            <a:picLocks noChangeAspect="1"/>
          </p:cNvPicPr>
          <p:nvPr/>
        </p:nvPicPr>
        <p:blipFill>
          <a:blip r:embed="rId6"/>
          <a:stretch>
            <a:fillRect/>
          </a:stretch>
        </p:blipFill>
        <p:spPr>
          <a:xfrm>
            <a:off x="1153236" y="2558670"/>
            <a:ext cx="1890215" cy="1661047"/>
          </a:xfrm>
          <a:prstGeom prst="rect">
            <a:avLst/>
          </a:prstGeom>
        </p:spPr>
      </p:pic>
      <p:sp>
        <p:nvSpPr>
          <p:cNvPr id="8" name="Tekstvak 7">
            <a:extLst>
              <a:ext uri="{FF2B5EF4-FFF2-40B4-BE49-F238E27FC236}">
                <a16:creationId xmlns:a16="http://schemas.microsoft.com/office/drawing/2014/main" id="{606191EC-A250-B084-AF82-B0B7E156B1CC}"/>
              </a:ext>
            </a:extLst>
          </p:cNvPr>
          <p:cNvSpPr txBox="1"/>
          <p:nvPr/>
        </p:nvSpPr>
        <p:spPr>
          <a:xfrm>
            <a:off x="4486701" y="1481350"/>
            <a:ext cx="596179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Om onze </a:t>
            </a:r>
            <a:r>
              <a:rPr lang="nl-NL" sz="2800" b="1">
                <a:solidFill>
                  <a:srgbClr val="FF0000"/>
                </a:solidFill>
                <a:latin typeface="Arial Nova"/>
              </a:rPr>
              <a:t>afvalberg</a:t>
            </a:r>
            <a:r>
              <a:rPr lang="nl-NL" sz="2800" b="1">
                <a:solidFill>
                  <a:schemeClr val="accent1"/>
                </a:solidFill>
                <a:latin typeface="Arial Nova"/>
              </a:rPr>
              <a:t> op school te </a:t>
            </a:r>
            <a:r>
              <a:rPr lang="nl-NL" sz="2800" b="1">
                <a:solidFill>
                  <a:srgbClr val="FF0000"/>
                </a:solidFill>
                <a:latin typeface="Arial Nova"/>
              </a:rPr>
              <a:t>verkleinen</a:t>
            </a:r>
            <a:r>
              <a:rPr lang="nl-NL" sz="2800" b="1">
                <a:solidFill>
                  <a:schemeClr val="accent1"/>
                </a:solidFill>
                <a:latin typeface="Arial Nova"/>
              </a:rPr>
              <a:t> vragen we vriendelijk om alle </a:t>
            </a:r>
            <a:r>
              <a:rPr lang="nl-NL" sz="2800" b="1">
                <a:solidFill>
                  <a:srgbClr val="FF0000"/>
                </a:solidFill>
                <a:latin typeface="Arial Nova"/>
              </a:rPr>
              <a:t>verpakkingen </a:t>
            </a:r>
            <a:r>
              <a:rPr lang="nl-NL" sz="2800" b="1">
                <a:solidFill>
                  <a:schemeClr val="accent1"/>
                </a:solidFill>
                <a:latin typeface="Arial Nova"/>
              </a:rPr>
              <a:t>reeds </a:t>
            </a:r>
            <a:r>
              <a:rPr lang="nl-NL" sz="2800" b="1">
                <a:solidFill>
                  <a:srgbClr val="FF0000"/>
                </a:solidFill>
                <a:latin typeface="Arial Nova"/>
              </a:rPr>
              <a:t>thuis</a:t>
            </a:r>
            <a:r>
              <a:rPr lang="nl-NL" sz="2800" b="1">
                <a:solidFill>
                  <a:schemeClr val="accent1"/>
                </a:solidFill>
                <a:latin typeface="Arial Nova"/>
              </a:rPr>
              <a:t> </a:t>
            </a:r>
            <a:r>
              <a:rPr lang="nl-NL" sz="2800" b="1">
                <a:solidFill>
                  <a:srgbClr val="FF0000"/>
                </a:solidFill>
                <a:latin typeface="Arial Nova"/>
              </a:rPr>
              <a:t>weg</a:t>
            </a:r>
            <a:r>
              <a:rPr lang="nl-NL" sz="2800" b="1">
                <a:solidFill>
                  <a:schemeClr val="accent1"/>
                </a:solidFill>
                <a:latin typeface="Arial Nova"/>
              </a:rPr>
              <a:t> te </a:t>
            </a:r>
            <a:r>
              <a:rPr lang="nl-NL" sz="2800" b="1">
                <a:solidFill>
                  <a:srgbClr val="FF0000"/>
                </a:solidFill>
                <a:latin typeface="Arial Nova"/>
              </a:rPr>
              <a:t>gooien</a:t>
            </a:r>
            <a:r>
              <a:rPr lang="nl-NL" sz="2800" b="1">
                <a:solidFill>
                  <a:schemeClr val="accent1"/>
                </a:solidFill>
                <a:latin typeface="Arial Nova"/>
              </a:rPr>
              <a:t>.  Breng je koekjes mee in een koekjesdoosje.</a:t>
            </a:r>
          </a:p>
          <a:p>
            <a:r>
              <a:rPr lang="nl-NL" sz="2800" b="1">
                <a:solidFill>
                  <a:schemeClr val="accent1"/>
                </a:solidFill>
                <a:latin typeface="Arial Nova"/>
              </a:rPr>
              <a:t>We willen jullie ook aanmoedigen om een </a:t>
            </a:r>
            <a:r>
              <a:rPr lang="nl-NL" sz="2800" b="1">
                <a:solidFill>
                  <a:srgbClr val="FF0000"/>
                </a:solidFill>
                <a:latin typeface="Arial Nova"/>
              </a:rPr>
              <a:t>navulbare drinkfles</a:t>
            </a:r>
            <a:r>
              <a:rPr lang="nl-NL" sz="2800" b="1">
                <a:solidFill>
                  <a:schemeClr val="accent1"/>
                </a:solidFill>
                <a:latin typeface="Arial Nova"/>
              </a:rPr>
              <a:t> te gebruiken.</a:t>
            </a:r>
          </a:p>
        </p:txBody>
      </p:sp>
      <p:sp>
        <p:nvSpPr>
          <p:cNvPr id="9" name="Tekstvak 8">
            <a:extLst>
              <a:ext uri="{FF2B5EF4-FFF2-40B4-BE49-F238E27FC236}">
                <a16:creationId xmlns:a16="http://schemas.microsoft.com/office/drawing/2014/main" id="{A448B379-8713-DFCF-FF8A-1847CF8C2419}"/>
              </a:ext>
            </a:extLst>
          </p:cNvPr>
          <p:cNvSpPr txBox="1"/>
          <p:nvPr/>
        </p:nvSpPr>
        <p:spPr>
          <a:xfrm>
            <a:off x="1020740" y="5396552"/>
            <a:ext cx="963531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rgbClr val="0070C0"/>
                </a:solidFill>
                <a:latin typeface="Arial Nova"/>
                <a:ea typeface="+mn-lt"/>
                <a:cs typeface="+mn-lt"/>
              </a:rPr>
              <a:t>Zorg dat op ieder doosje/drinkfles je </a:t>
            </a:r>
            <a:r>
              <a:rPr lang="nl-NL" sz="2800" b="1">
                <a:solidFill>
                  <a:srgbClr val="FF0000"/>
                </a:solidFill>
                <a:latin typeface="Arial Nova"/>
                <a:ea typeface="+mn-lt"/>
                <a:cs typeface="+mn-lt"/>
              </a:rPr>
              <a:t>naam</a:t>
            </a:r>
            <a:r>
              <a:rPr lang="nl-NL" sz="2800" b="1">
                <a:solidFill>
                  <a:srgbClr val="0070C0"/>
                </a:solidFill>
                <a:latin typeface="Arial Nova"/>
                <a:ea typeface="+mn-lt"/>
                <a:cs typeface="+mn-lt"/>
              </a:rPr>
              <a:t> staat, a.u.b.!</a:t>
            </a:r>
            <a:endParaRPr lang="nl-NL" sz="2800">
              <a:latin typeface="Arial Nova"/>
              <a:ea typeface="+mn-lt"/>
              <a:cs typeface="+mn-lt"/>
            </a:endParaRPr>
          </a:p>
          <a:p>
            <a:pPr algn="l"/>
            <a:endParaRPr lang="nl-NL">
              <a:cs typeface="Calibri"/>
            </a:endParaRPr>
          </a:p>
        </p:txBody>
      </p:sp>
    </p:spTree>
    <p:extLst>
      <p:ext uri="{BB962C8B-B14F-4D97-AF65-F5344CB8AC3E}">
        <p14:creationId xmlns:p14="http://schemas.microsoft.com/office/powerpoint/2010/main" val="2627081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B6E9EBF3-49E8-BDD5-F29A-E53900EB08C4}"/>
              </a:ext>
            </a:extLst>
          </p:cNvPr>
          <p:cNvSpPr txBox="1"/>
          <p:nvPr/>
        </p:nvSpPr>
        <p:spPr>
          <a:xfrm>
            <a:off x="497278" y="1867890"/>
            <a:ext cx="560317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De </a:t>
            </a:r>
            <a:r>
              <a:rPr lang="nl-NL" sz="2800" b="1">
                <a:solidFill>
                  <a:srgbClr val="FF0000"/>
                </a:solidFill>
                <a:latin typeface="Arial Nova"/>
              </a:rPr>
              <a:t>leerkrachten</a:t>
            </a:r>
            <a:r>
              <a:rPr lang="nl-NL" sz="2800" b="1">
                <a:solidFill>
                  <a:schemeClr val="accent1"/>
                </a:solidFill>
                <a:latin typeface="Arial Nova"/>
              </a:rPr>
              <a:t> die </a:t>
            </a:r>
            <a:r>
              <a:rPr lang="nl-NL" sz="2800" b="1">
                <a:solidFill>
                  <a:srgbClr val="FF0000"/>
                </a:solidFill>
                <a:latin typeface="Arial Nova"/>
              </a:rPr>
              <a:t>toezicht</a:t>
            </a:r>
            <a:r>
              <a:rPr lang="nl-NL" sz="2800" b="1">
                <a:solidFill>
                  <a:schemeClr val="accent1"/>
                </a:solidFill>
                <a:latin typeface="Arial Nova"/>
              </a:rPr>
              <a:t> hebben kan je makkelijk vinden door hun </a:t>
            </a:r>
            <a:r>
              <a:rPr lang="nl-NL" sz="2800" b="1">
                <a:solidFill>
                  <a:srgbClr val="FF0000"/>
                </a:solidFill>
                <a:latin typeface="Arial Nova"/>
              </a:rPr>
              <a:t>fluohesje</a:t>
            </a:r>
            <a:r>
              <a:rPr lang="nl-NL" sz="2800" b="1">
                <a:solidFill>
                  <a:schemeClr val="accent1"/>
                </a:solidFill>
                <a:latin typeface="Arial Nova"/>
              </a:rPr>
              <a:t>.</a:t>
            </a:r>
            <a:endParaRPr lang="nl-NL">
              <a:solidFill>
                <a:schemeClr val="accent1"/>
              </a:solidFill>
            </a:endParaRPr>
          </a:p>
        </p:txBody>
      </p:sp>
      <p:sp>
        <p:nvSpPr>
          <p:cNvPr id="9" name="Tekstvak 8">
            <a:extLst>
              <a:ext uri="{FF2B5EF4-FFF2-40B4-BE49-F238E27FC236}">
                <a16:creationId xmlns:a16="http://schemas.microsoft.com/office/drawing/2014/main" id="{2E348EAC-C92F-232E-75C3-7ABDCFC534CA}"/>
              </a:ext>
            </a:extLst>
          </p:cNvPr>
          <p:cNvSpPr txBox="1"/>
          <p:nvPr/>
        </p:nvSpPr>
        <p:spPr>
          <a:xfrm>
            <a:off x="1583376" y="423058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10" name="Tekstvak 9">
            <a:extLst>
              <a:ext uri="{FF2B5EF4-FFF2-40B4-BE49-F238E27FC236}">
                <a16:creationId xmlns:a16="http://schemas.microsoft.com/office/drawing/2014/main" id="{9A73CCC0-8C9C-A9A9-2210-CE6CE660EC54}"/>
              </a:ext>
            </a:extLst>
          </p:cNvPr>
          <p:cNvSpPr txBox="1"/>
          <p:nvPr/>
        </p:nvSpPr>
        <p:spPr>
          <a:xfrm>
            <a:off x="1650175" y="3733305"/>
            <a:ext cx="698862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Blijf voor je eigen veiligheid a.u.b. steeds binnen de afgebakende zone tijdens het toezicht!</a:t>
            </a:r>
          </a:p>
          <a:p>
            <a:pPr algn="just"/>
            <a:r>
              <a:rPr lang="nl-NL" sz="2800" b="1">
                <a:solidFill>
                  <a:schemeClr val="accent1"/>
                </a:solidFill>
                <a:latin typeface="Arial Nova"/>
                <a:cs typeface="Calibri" panose="020F0502020204030204"/>
              </a:rPr>
              <a:t>Er wordt </a:t>
            </a:r>
            <a:r>
              <a:rPr lang="nl-NL" sz="2800" b="1">
                <a:solidFill>
                  <a:srgbClr val="FF0000"/>
                </a:solidFill>
                <a:latin typeface="Arial Nova"/>
                <a:cs typeface="Calibri" panose="020F0502020204030204"/>
              </a:rPr>
              <a:t>nooit</a:t>
            </a:r>
            <a:r>
              <a:rPr lang="nl-NL" sz="2800" b="1">
                <a:solidFill>
                  <a:schemeClr val="accent1"/>
                </a:solidFill>
                <a:latin typeface="Arial Nova"/>
                <a:cs typeface="Calibri" panose="020F0502020204030204"/>
              </a:rPr>
              <a:t> gespeeld </a:t>
            </a:r>
            <a:r>
              <a:rPr lang="nl-NL" sz="2800" b="1">
                <a:solidFill>
                  <a:srgbClr val="FF0000"/>
                </a:solidFill>
                <a:latin typeface="Arial Nova"/>
                <a:cs typeface="Calibri" panose="020F0502020204030204"/>
              </a:rPr>
              <a:t>tussen de beplanting</a:t>
            </a:r>
            <a:r>
              <a:rPr lang="nl-NL" sz="2800" b="1">
                <a:solidFill>
                  <a:schemeClr val="accent1"/>
                </a:solidFill>
                <a:latin typeface="Arial Nova"/>
                <a:cs typeface="Calibri" panose="020F0502020204030204"/>
              </a:rPr>
              <a:t>.</a:t>
            </a:r>
          </a:p>
        </p:txBody>
      </p:sp>
      <p:pic>
        <p:nvPicPr>
          <p:cNvPr id="11" name="Picture 11">
            <a:extLst>
              <a:ext uri="{FF2B5EF4-FFF2-40B4-BE49-F238E27FC236}">
                <a16:creationId xmlns:a16="http://schemas.microsoft.com/office/drawing/2014/main" id="{6FB8889D-7131-DE42-3CC0-BD7DD9879DF2}"/>
              </a:ext>
            </a:extLst>
          </p:cNvPr>
          <p:cNvPicPr>
            <a:picLocks noChangeAspect="1"/>
          </p:cNvPicPr>
          <p:nvPr/>
        </p:nvPicPr>
        <p:blipFill>
          <a:blip r:embed="rId6"/>
          <a:stretch>
            <a:fillRect/>
          </a:stretch>
        </p:blipFill>
        <p:spPr>
          <a:xfrm>
            <a:off x="7473884" y="1363351"/>
            <a:ext cx="3057426" cy="2293070"/>
          </a:xfrm>
          <a:prstGeom prst="rect">
            <a:avLst/>
          </a:prstGeom>
        </p:spPr>
      </p:pic>
    </p:spTree>
    <p:extLst>
      <p:ext uri="{BB962C8B-B14F-4D97-AF65-F5344CB8AC3E}">
        <p14:creationId xmlns:p14="http://schemas.microsoft.com/office/powerpoint/2010/main" val="3691695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a:extLst>
              <a:ext uri="{FF2B5EF4-FFF2-40B4-BE49-F238E27FC236}">
                <a16:creationId xmlns:a16="http://schemas.microsoft.com/office/drawing/2014/main" id="{9B8DE950-0C17-5B81-2D0D-E22A5A4CCF66}"/>
              </a:ext>
            </a:extLst>
          </p:cNvPr>
          <p:cNvPicPr>
            <a:picLocks noChangeAspect="1"/>
          </p:cNvPicPr>
          <p:nvPr/>
        </p:nvPicPr>
        <p:blipFill>
          <a:blip r:embed="rId6"/>
          <a:stretch>
            <a:fillRect/>
          </a:stretch>
        </p:blipFill>
        <p:spPr>
          <a:xfrm>
            <a:off x="1030643" y="2096074"/>
            <a:ext cx="2743200" cy="3108960"/>
          </a:xfrm>
          <a:prstGeom prst="rect">
            <a:avLst/>
          </a:prstGeom>
        </p:spPr>
      </p:pic>
      <p:sp>
        <p:nvSpPr>
          <p:cNvPr id="8" name="Tekstvak 7">
            <a:extLst>
              <a:ext uri="{FF2B5EF4-FFF2-40B4-BE49-F238E27FC236}">
                <a16:creationId xmlns:a16="http://schemas.microsoft.com/office/drawing/2014/main" id="{A91773CF-EEF1-DB04-28C7-0D2A2DC08EF6}"/>
              </a:ext>
            </a:extLst>
          </p:cNvPr>
          <p:cNvSpPr txBox="1"/>
          <p:nvPr/>
        </p:nvSpPr>
        <p:spPr>
          <a:xfrm>
            <a:off x="6951828" y="290014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9" name="Tekstvak 8">
            <a:extLst>
              <a:ext uri="{FF2B5EF4-FFF2-40B4-BE49-F238E27FC236}">
                <a16:creationId xmlns:a16="http://schemas.microsoft.com/office/drawing/2014/main" id="{C4319C87-5D63-10DE-B722-B6CD4033A596}"/>
              </a:ext>
            </a:extLst>
          </p:cNvPr>
          <p:cNvSpPr txBox="1"/>
          <p:nvPr/>
        </p:nvSpPr>
        <p:spPr>
          <a:xfrm>
            <a:off x="4691418" y="1458605"/>
            <a:ext cx="5961796"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Bij </a:t>
            </a:r>
            <a:r>
              <a:rPr lang="nl-NL" sz="2800" b="1">
                <a:solidFill>
                  <a:srgbClr val="FF0000"/>
                </a:solidFill>
                <a:latin typeface="Arial Nova"/>
              </a:rPr>
              <a:t>regen</a:t>
            </a:r>
            <a:r>
              <a:rPr lang="nl-NL" sz="2800" b="1">
                <a:solidFill>
                  <a:schemeClr val="accent1"/>
                </a:solidFill>
                <a:latin typeface="Arial Nova"/>
              </a:rPr>
              <a:t> wordt er </a:t>
            </a:r>
            <a:r>
              <a:rPr lang="nl-NL" sz="2800" b="1">
                <a:solidFill>
                  <a:srgbClr val="FF0000"/>
                </a:solidFill>
                <a:latin typeface="Arial Nova"/>
              </a:rPr>
              <a:t>onder het afdak</a:t>
            </a:r>
            <a:r>
              <a:rPr lang="nl-NL" sz="2800" b="1">
                <a:solidFill>
                  <a:schemeClr val="accent1"/>
                </a:solidFill>
                <a:latin typeface="Arial Nova"/>
              </a:rPr>
              <a:t> gespeeld.  </a:t>
            </a:r>
            <a:r>
              <a:rPr lang="nl-NL" sz="2800" b="1">
                <a:solidFill>
                  <a:srgbClr val="FF0000"/>
                </a:solidFill>
                <a:latin typeface="Arial Nova"/>
              </a:rPr>
              <a:t>Balspelen zijn dan helaas niet toegelaten</a:t>
            </a:r>
            <a:r>
              <a:rPr lang="nl-NL" sz="2800" b="1">
                <a:solidFill>
                  <a:schemeClr val="accent1"/>
                </a:solidFill>
                <a:latin typeface="Arial Nova"/>
              </a:rPr>
              <a:t>.</a:t>
            </a:r>
          </a:p>
          <a:p>
            <a:endParaRPr lang="nl-NL" sz="2800" b="1">
              <a:solidFill>
                <a:schemeClr val="accent1"/>
              </a:solidFill>
              <a:latin typeface="Arial Nova"/>
            </a:endParaRPr>
          </a:p>
          <a:p>
            <a:pPr algn="just"/>
            <a:r>
              <a:rPr lang="nl-NL" sz="2800" b="1">
                <a:solidFill>
                  <a:schemeClr val="accent1"/>
                </a:solidFill>
                <a:latin typeface="Arial Nova"/>
              </a:rPr>
              <a:t>Bij nat weer in het algemeen blijven we steeds op </a:t>
            </a:r>
            <a:r>
              <a:rPr lang="nl-NL" sz="2800" b="1">
                <a:solidFill>
                  <a:srgbClr val="FF0000"/>
                </a:solidFill>
                <a:latin typeface="Arial Nova"/>
              </a:rPr>
              <a:t>het verharde deel van de speelplaats of paden</a:t>
            </a:r>
            <a:r>
              <a:rPr lang="nl-NL" sz="2800" b="1">
                <a:solidFill>
                  <a:schemeClr val="accent1"/>
                </a:solidFill>
                <a:latin typeface="Arial Nova"/>
              </a:rPr>
              <a:t> uit respect voor de kuisploeg .  Op die manier blijven de schoenen en bijgevolg het schoolgebouw proper!</a:t>
            </a:r>
          </a:p>
        </p:txBody>
      </p:sp>
    </p:spTree>
    <p:extLst>
      <p:ext uri="{BB962C8B-B14F-4D97-AF65-F5344CB8AC3E}">
        <p14:creationId xmlns:p14="http://schemas.microsoft.com/office/powerpoint/2010/main" val="1382304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a:extLst>
              <a:ext uri="{FF2B5EF4-FFF2-40B4-BE49-F238E27FC236}">
                <a16:creationId xmlns:a16="http://schemas.microsoft.com/office/drawing/2014/main" id="{A99A9C79-AC2A-2781-9FE2-39682594D5FE}"/>
              </a:ext>
            </a:extLst>
          </p:cNvPr>
          <p:cNvPicPr>
            <a:picLocks noChangeAspect="1"/>
          </p:cNvPicPr>
          <p:nvPr/>
        </p:nvPicPr>
        <p:blipFill>
          <a:blip r:embed="rId6"/>
          <a:stretch>
            <a:fillRect/>
          </a:stretch>
        </p:blipFill>
        <p:spPr>
          <a:xfrm>
            <a:off x="686937" y="1445698"/>
            <a:ext cx="3254990" cy="2226514"/>
          </a:xfrm>
          <a:prstGeom prst="rect">
            <a:avLst/>
          </a:prstGeom>
        </p:spPr>
      </p:pic>
      <p:pic>
        <p:nvPicPr>
          <p:cNvPr id="8" name="Afbeelding 8">
            <a:extLst>
              <a:ext uri="{FF2B5EF4-FFF2-40B4-BE49-F238E27FC236}">
                <a16:creationId xmlns:a16="http://schemas.microsoft.com/office/drawing/2014/main" id="{A46E45E0-E7A1-AD61-1198-EDF2C867F396}"/>
              </a:ext>
            </a:extLst>
          </p:cNvPr>
          <p:cNvPicPr>
            <a:picLocks noChangeAspect="1"/>
          </p:cNvPicPr>
          <p:nvPr/>
        </p:nvPicPr>
        <p:blipFill>
          <a:blip r:embed="rId7"/>
          <a:stretch>
            <a:fillRect/>
          </a:stretch>
        </p:blipFill>
        <p:spPr>
          <a:xfrm>
            <a:off x="973967" y="3858336"/>
            <a:ext cx="2703678" cy="2405418"/>
          </a:xfrm>
          <a:prstGeom prst="rect">
            <a:avLst/>
          </a:prstGeom>
        </p:spPr>
      </p:pic>
      <p:sp>
        <p:nvSpPr>
          <p:cNvPr id="9" name="Tekstvak 8">
            <a:extLst>
              <a:ext uri="{FF2B5EF4-FFF2-40B4-BE49-F238E27FC236}">
                <a16:creationId xmlns:a16="http://schemas.microsoft.com/office/drawing/2014/main" id="{83B1308B-BF05-75E9-69F4-7C292B114624}"/>
              </a:ext>
            </a:extLst>
          </p:cNvPr>
          <p:cNvSpPr txBox="1"/>
          <p:nvPr/>
        </p:nvSpPr>
        <p:spPr>
          <a:xfrm>
            <a:off x="4128448" y="1447230"/>
            <a:ext cx="640534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Bij </a:t>
            </a:r>
            <a:r>
              <a:rPr lang="nl-NL" sz="2800" b="1">
                <a:solidFill>
                  <a:srgbClr val="FF0000"/>
                </a:solidFill>
                <a:latin typeface="Arial Nova"/>
              </a:rPr>
              <a:t>vrieskou</a:t>
            </a:r>
            <a:r>
              <a:rPr lang="nl-NL" sz="2800" b="1">
                <a:solidFill>
                  <a:schemeClr val="accent1"/>
                </a:solidFill>
                <a:latin typeface="Arial Nova"/>
              </a:rPr>
              <a:t>, wanneer de </a:t>
            </a:r>
            <a:r>
              <a:rPr lang="nl-NL" sz="2800" b="1">
                <a:solidFill>
                  <a:srgbClr val="FF0000"/>
                </a:solidFill>
                <a:latin typeface="Arial Nova"/>
              </a:rPr>
              <a:t>speelplaats</a:t>
            </a:r>
            <a:r>
              <a:rPr lang="nl-NL" sz="2800" b="1">
                <a:solidFill>
                  <a:schemeClr val="accent1"/>
                </a:solidFill>
                <a:latin typeface="Arial Nova"/>
              </a:rPr>
              <a:t> er </a:t>
            </a:r>
            <a:r>
              <a:rPr lang="nl-NL" sz="2800" b="1">
                <a:solidFill>
                  <a:srgbClr val="FF0000"/>
                </a:solidFill>
                <a:latin typeface="Arial Nova"/>
              </a:rPr>
              <a:t>gevaarlijk glad </a:t>
            </a:r>
            <a:r>
              <a:rPr lang="nl-NL" sz="2800" b="1">
                <a:solidFill>
                  <a:schemeClr val="accent1"/>
                </a:solidFill>
                <a:latin typeface="Arial Nova"/>
              </a:rPr>
              <a:t>kan bij liggen, kan de leerkracht die toezicht doet beslissen om op het grasveld te spelen.  Blijf dan steeds in het zicht van de leerkracht! (Dus niet in het bos of op de parking!)</a:t>
            </a:r>
          </a:p>
          <a:p>
            <a:pPr algn="just"/>
            <a:r>
              <a:rPr lang="nl-NL" sz="2800" b="1">
                <a:solidFill>
                  <a:srgbClr val="FF0000"/>
                </a:solidFill>
                <a:latin typeface="Arial Nova"/>
              </a:rPr>
              <a:t>Sneeuwballen</a:t>
            </a:r>
            <a:r>
              <a:rPr lang="nl-NL" sz="2800" b="1">
                <a:solidFill>
                  <a:schemeClr val="accent1"/>
                </a:solidFill>
                <a:latin typeface="Arial Nova"/>
              </a:rPr>
              <a:t> gooien mag, maar </a:t>
            </a:r>
            <a:r>
              <a:rPr lang="nl-NL" sz="2800" b="1">
                <a:solidFill>
                  <a:srgbClr val="FF0000"/>
                </a:solidFill>
                <a:latin typeface="Arial Nova"/>
              </a:rPr>
              <a:t>NOOIT in het gezicht of in de kraag</a:t>
            </a:r>
            <a:r>
              <a:rPr lang="nl-NL" sz="2800" b="1">
                <a:solidFill>
                  <a:schemeClr val="accent1"/>
                </a:solidFill>
                <a:latin typeface="Arial Nova"/>
              </a:rPr>
              <a:t> van anderen!</a:t>
            </a:r>
          </a:p>
        </p:txBody>
      </p:sp>
    </p:spTree>
    <p:extLst>
      <p:ext uri="{BB962C8B-B14F-4D97-AF65-F5344CB8AC3E}">
        <p14:creationId xmlns:p14="http://schemas.microsoft.com/office/powerpoint/2010/main" val="598003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586854" y="-865797"/>
            <a:ext cx="12114663" cy="7361298"/>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2" name="Afbeelding 2" descr="Afbeelding met cirkel&#10;&#10;Automatisch gegenereerde beschrijving">
            <a:extLst>
              <a:ext uri="{FF2B5EF4-FFF2-40B4-BE49-F238E27FC236}">
                <a16:creationId xmlns:a16="http://schemas.microsoft.com/office/drawing/2014/main" id="{5380218D-6720-1ADD-5E50-C060739CF7AA}"/>
              </a:ext>
            </a:extLst>
          </p:cNvPr>
          <p:cNvPicPr>
            <a:picLocks noChangeAspect="1"/>
          </p:cNvPicPr>
          <p:nvPr/>
        </p:nvPicPr>
        <p:blipFill>
          <a:blip r:embed="rId5"/>
          <a:stretch>
            <a:fillRect/>
          </a:stretch>
        </p:blipFill>
        <p:spPr>
          <a:xfrm>
            <a:off x="561833" y="1420504"/>
            <a:ext cx="1753738" cy="1765111"/>
          </a:xfrm>
          <a:prstGeom prst="rect">
            <a:avLst/>
          </a:prstGeom>
        </p:spPr>
      </p:pic>
      <p:pic>
        <p:nvPicPr>
          <p:cNvPr id="3" name="Afbeelding 7" descr="Afbeelding met tekst, muur, overdekt, klok&#10;&#10;Automatisch gegenereerde beschrijving">
            <a:extLst>
              <a:ext uri="{FF2B5EF4-FFF2-40B4-BE49-F238E27FC236}">
                <a16:creationId xmlns:a16="http://schemas.microsoft.com/office/drawing/2014/main" id="{38026EAE-39FB-AA9B-EF20-DF1B6D6F55F0}"/>
              </a:ext>
            </a:extLst>
          </p:cNvPr>
          <p:cNvPicPr>
            <a:picLocks noChangeAspect="1"/>
          </p:cNvPicPr>
          <p:nvPr/>
        </p:nvPicPr>
        <p:blipFill rotWithShape="1">
          <a:blip r:embed="rId6"/>
          <a:srcRect l="15926" t="18994" r="12963" b="8380"/>
          <a:stretch/>
        </p:blipFill>
        <p:spPr>
          <a:xfrm>
            <a:off x="459475" y="3425350"/>
            <a:ext cx="2185263" cy="1483814"/>
          </a:xfrm>
          <a:prstGeom prst="rect">
            <a:avLst/>
          </a:prstGeom>
        </p:spPr>
      </p:pic>
      <p:sp>
        <p:nvSpPr>
          <p:cNvPr id="8" name="Tekstvak 7">
            <a:extLst>
              <a:ext uri="{FF2B5EF4-FFF2-40B4-BE49-F238E27FC236}">
                <a16:creationId xmlns:a16="http://schemas.microsoft.com/office/drawing/2014/main" id="{32856400-1413-B4FA-1875-3ACC4951BE63}"/>
              </a:ext>
            </a:extLst>
          </p:cNvPr>
          <p:cNvSpPr txBox="1"/>
          <p:nvPr/>
        </p:nvSpPr>
        <p:spPr>
          <a:xfrm>
            <a:off x="3269776" y="1549589"/>
            <a:ext cx="757678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We vinden het belangrijk dat je </a:t>
            </a:r>
            <a:r>
              <a:rPr lang="nl-NL" sz="2800" b="1">
                <a:solidFill>
                  <a:srgbClr val="FF0000"/>
                </a:solidFill>
                <a:latin typeface="Arial Nova"/>
              </a:rPr>
              <a:t>tijdig</a:t>
            </a:r>
            <a:r>
              <a:rPr lang="nl-NL" sz="2800" b="1">
                <a:solidFill>
                  <a:schemeClr val="accent1"/>
                </a:solidFill>
                <a:latin typeface="Arial Nova"/>
              </a:rPr>
              <a:t> op school bent!</a:t>
            </a:r>
          </a:p>
          <a:p>
            <a:endParaRPr lang="nl-NL" sz="2800" b="1">
              <a:solidFill>
                <a:schemeClr val="accent1"/>
              </a:solidFill>
              <a:latin typeface="Arial Nova"/>
            </a:endParaRPr>
          </a:p>
          <a:p>
            <a:r>
              <a:rPr lang="nl-NL" sz="2800" b="1">
                <a:solidFill>
                  <a:srgbClr val="FF0000"/>
                </a:solidFill>
                <a:latin typeface="Arial Nova"/>
              </a:rPr>
              <a:t>De lessen starten om 8u45.</a:t>
            </a:r>
          </a:p>
          <a:p>
            <a:endParaRPr lang="nl-NL" sz="2800" b="1">
              <a:solidFill>
                <a:schemeClr val="accent1"/>
              </a:solidFill>
              <a:latin typeface="Arial Nova"/>
            </a:endParaRPr>
          </a:p>
          <a:p>
            <a:r>
              <a:rPr lang="nl-NL" sz="2800" b="1">
                <a:solidFill>
                  <a:schemeClr val="accent1"/>
                </a:solidFill>
                <a:latin typeface="Arial Nova"/>
              </a:rPr>
              <a:t>Indien je toch te laat bent, meld je dan eerst aan op het secretariaat.</a:t>
            </a:r>
          </a:p>
        </p:txBody>
      </p:sp>
      <p:sp>
        <p:nvSpPr>
          <p:cNvPr id="9" name="Tekstvak 8">
            <a:extLst>
              <a:ext uri="{FF2B5EF4-FFF2-40B4-BE49-F238E27FC236}">
                <a16:creationId xmlns:a16="http://schemas.microsoft.com/office/drawing/2014/main" id="{4499E9F2-E204-9B43-DE7B-D47EB2B6BCA0}"/>
              </a:ext>
            </a:extLst>
          </p:cNvPr>
          <p:cNvSpPr txBox="1"/>
          <p:nvPr/>
        </p:nvSpPr>
        <p:spPr>
          <a:xfrm>
            <a:off x="3397723" y="5021238"/>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10" name="Tekstvak 9">
            <a:extLst>
              <a:ext uri="{FF2B5EF4-FFF2-40B4-BE49-F238E27FC236}">
                <a16:creationId xmlns:a16="http://schemas.microsoft.com/office/drawing/2014/main" id="{47391D7D-D4C1-F1AF-5BB4-81B85C38262C}"/>
              </a:ext>
            </a:extLst>
          </p:cNvPr>
          <p:cNvSpPr txBox="1"/>
          <p:nvPr/>
        </p:nvSpPr>
        <p:spPr>
          <a:xfrm>
            <a:off x="344037" y="5319783"/>
            <a:ext cx="104086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FF0000"/>
                </a:solidFill>
                <a:latin typeface="Arial Nova"/>
              </a:rPr>
              <a:t>Bij afwezigheid</a:t>
            </a:r>
            <a:r>
              <a:rPr lang="nl-NL" sz="2800" b="1">
                <a:solidFill>
                  <a:schemeClr val="accent1"/>
                </a:solidFill>
                <a:latin typeface="Arial Nova"/>
              </a:rPr>
              <a:t> krijgen we graag een </a:t>
            </a:r>
            <a:r>
              <a:rPr lang="nl-NL" sz="2800" b="1">
                <a:solidFill>
                  <a:srgbClr val="FF0000"/>
                </a:solidFill>
                <a:latin typeface="Arial Nova"/>
              </a:rPr>
              <a:t>seintje vooraf</a:t>
            </a:r>
            <a:r>
              <a:rPr lang="nl-NL" sz="2800" b="1">
                <a:solidFill>
                  <a:schemeClr val="accent1"/>
                </a:solidFill>
                <a:latin typeface="Arial Nova"/>
              </a:rPr>
              <a:t>.</a:t>
            </a:r>
            <a:endParaRPr lang="nl-NL" b="1">
              <a:solidFill>
                <a:schemeClr val="accent1"/>
              </a:solidFill>
              <a:cs typeface="Calibri"/>
            </a:endParaRPr>
          </a:p>
        </p:txBody>
      </p:sp>
      <p:pic>
        <p:nvPicPr>
          <p:cNvPr id="12" name="Afbeelding 8" descr="Afbeelding met pijl&#10;&#10;Automatisch gegenereerde beschrijving">
            <a:extLst>
              <a:ext uri="{FF2B5EF4-FFF2-40B4-BE49-F238E27FC236}">
                <a16:creationId xmlns:a16="http://schemas.microsoft.com/office/drawing/2014/main" id="{A7010568-C715-69A0-8C9A-2ABE054B92B0}"/>
              </a:ext>
            </a:extLst>
          </p:cNvPr>
          <p:cNvPicPr>
            <a:picLocks noChangeAspect="1"/>
          </p:cNvPicPr>
          <p:nvPr/>
        </p:nvPicPr>
        <p:blipFill>
          <a:blip r:embed="rId7"/>
          <a:stretch>
            <a:fillRect/>
          </a:stretch>
        </p:blipFill>
        <p:spPr>
          <a:xfrm>
            <a:off x="9385465" y="162927"/>
            <a:ext cx="1268682" cy="891367"/>
          </a:xfrm>
          <a:prstGeom prst="rect">
            <a:avLst/>
          </a:prstGeom>
        </p:spPr>
      </p:pic>
    </p:spTree>
    <p:extLst>
      <p:ext uri="{BB962C8B-B14F-4D97-AF65-F5344CB8AC3E}">
        <p14:creationId xmlns:p14="http://schemas.microsoft.com/office/powerpoint/2010/main" val="938438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2" name="Afbeelding 7" descr="Afbeelding met diagram, schematisch&#10;&#10;Automatisch gegenereerde beschrijving">
            <a:extLst>
              <a:ext uri="{FF2B5EF4-FFF2-40B4-BE49-F238E27FC236}">
                <a16:creationId xmlns:a16="http://schemas.microsoft.com/office/drawing/2014/main" id="{82492869-44FB-F916-FFB6-463F8FAE999B}"/>
              </a:ext>
            </a:extLst>
          </p:cNvPr>
          <p:cNvPicPr>
            <a:picLocks noChangeAspect="1"/>
          </p:cNvPicPr>
          <p:nvPr/>
        </p:nvPicPr>
        <p:blipFill rotWithShape="1">
          <a:blip r:embed="rId6"/>
          <a:srcRect l="15000" t="17057" r="12857" b="17057"/>
          <a:stretch/>
        </p:blipFill>
        <p:spPr>
          <a:xfrm>
            <a:off x="1153236" y="1712233"/>
            <a:ext cx="2456921" cy="2399704"/>
          </a:xfrm>
          <a:prstGeom prst="rect">
            <a:avLst/>
          </a:prstGeom>
        </p:spPr>
      </p:pic>
      <p:sp>
        <p:nvSpPr>
          <p:cNvPr id="8" name="Tekstvak 7">
            <a:extLst>
              <a:ext uri="{FF2B5EF4-FFF2-40B4-BE49-F238E27FC236}">
                <a16:creationId xmlns:a16="http://schemas.microsoft.com/office/drawing/2014/main" id="{1F958D13-3368-2315-E8D2-103546CB67EE}"/>
              </a:ext>
            </a:extLst>
          </p:cNvPr>
          <p:cNvSpPr txBox="1"/>
          <p:nvPr/>
        </p:nvSpPr>
        <p:spPr>
          <a:xfrm>
            <a:off x="4634552" y="1623515"/>
            <a:ext cx="583669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Ook bij erg mooi weer kan er beslist worden om </a:t>
            </a:r>
            <a:r>
              <a:rPr lang="nl-NL" sz="2800" b="1">
                <a:solidFill>
                  <a:srgbClr val="FF0000"/>
                </a:solidFill>
                <a:latin typeface="Arial Nova"/>
              </a:rPr>
              <a:t>tijdens de middagspeeltijd op het grasveld</a:t>
            </a:r>
            <a:r>
              <a:rPr lang="nl-NL" sz="2800" b="1">
                <a:solidFill>
                  <a:schemeClr val="accent1"/>
                </a:solidFill>
                <a:latin typeface="Arial Nova"/>
              </a:rPr>
              <a:t> te spelen.</a:t>
            </a:r>
            <a:endParaRPr lang="nl-NL">
              <a:solidFill>
                <a:schemeClr val="accent1"/>
              </a:solidFill>
            </a:endParaRPr>
          </a:p>
          <a:p>
            <a:pPr algn="just"/>
            <a:r>
              <a:rPr lang="nl-NL" sz="2800" b="1">
                <a:solidFill>
                  <a:schemeClr val="accent1"/>
                </a:solidFill>
                <a:latin typeface="Arial Nova"/>
              </a:rPr>
              <a:t>Ook dan geldt uiteraard de afspraak om </a:t>
            </a:r>
            <a:r>
              <a:rPr lang="nl-NL" sz="2800" b="1">
                <a:solidFill>
                  <a:srgbClr val="FF0000"/>
                </a:solidFill>
                <a:latin typeface="Arial Nova"/>
              </a:rPr>
              <a:t>niet in het bos</a:t>
            </a:r>
            <a:r>
              <a:rPr lang="nl-NL" sz="2800" b="1">
                <a:solidFill>
                  <a:schemeClr val="accent1"/>
                </a:solidFill>
                <a:latin typeface="Arial Nova"/>
              </a:rPr>
              <a:t> </a:t>
            </a:r>
            <a:r>
              <a:rPr lang="nl-NL" sz="2800" b="1">
                <a:solidFill>
                  <a:srgbClr val="FF0000"/>
                </a:solidFill>
                <a:latin typeface="Arial Nova"/>
              </a:rPr>
              <a:t>of op de parking </a:t>
            </a:r>
            <a:r>
              <a:rPr lang="nl-NL" sz="2800" b="1">
                <a:solidFill>
                  <a:schemeClr val="accent1"/>
                </a:solidFill>
                <a:latin typeface="Arial Nova"/>
              </a:rPr>
              <a:t>te spelen.  We blijven steeds in de afgebakende ruimte die onder het toezicht staat.</a:t>
            </a:r>
          </a:p>
        </p:txBody>
      </p:sp>
      <p:sp>
        <p:nvSpPr>
          <p:cNvPr id="9" name="Tekstvak 8">
            <a:extLst>
              <a:ext uri="{FF2B5EF4-FFF2-40B4-BE49-F238E27FC236}">
                <a16:creationId xmlns:a16="http://schemas.microsoft.com/office/drawing/2014/main" id="{C5291597-8A7E-F698-CCE2-7EF1C8F0F9D8}"/>
              </a:ext>
            </a:extLst>
          </p:cNvPr>
          <p:cNvSpPr txBox="1"/>
          <p:nvPr/>
        </p:nvSpPr>
        <p:spPr>
          <a:xfrm>
            <a:off x="1151529" y="48762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highlight>
                  <a:srgbClr val="FFFF00"/>
                </a:highlight>
                <a:cs typeface="Calibri"/>
              </a:rPr>
              <a:t>Foto grasveld</a:t>
            </a:r>
          </a:p>
        </p:txBody>
      </p:sp>
      <p:pic>
        <p:nvPicPr>
          <p:cNvPr id="10" name="Picture 10">
            <a:extLst>
              <a:ext uri="{FF2B5EF4-FFF2-40B4-BE49-F238E27FC236}">
                <a16:creationId xmlns:a16="http://schemas.microsoft.com/office/drawing/2014/main" id="{73E669C1-B277-08A5-C283-74217BCCE641}"/>
              </a:ext>
            </a:extLst>
          </p:cNvPr>
          <p:cNvPicPr>
            <a:picLocks noChangeAspect="1"/>
          </p:cNvPicPr>
          <p:nvPr/>
        </p:nvPicPr>
        <p:blipFill>
          <a:blip r:embed="rId7"/>
          <a:stretch>
            <a:fillRect/>
          </a:stretch>
        </p:blipFill>
        <p:spPr>
          <a:xfrm>
            <a:off x="1008668" y="4034279"/>
            <a:ext cx="2743200" cy="2057400"/>
          </a:xfrm>
          <a:prstGeom prst="rect">
            <a:avLst/>
          </a:prstGeom>
        </p:spPr>
      </p:pic>
    </p:spTree>
    <p:extLst>
      <p:ext uri="{BB962C8B-B14F-4D97-AF65-F5344CB8AC3E}">
        <p14:creationId xmlns:p14="http://schemas.microsoft.com/office/powerpoint/2010/main" val="3423649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048001" y="1586552"/>
            <a:ext cx="73265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cs typeface="Calibri"/>
              </a:rPr>
              <a:t>Harde, lederen ballen zijn </a:t>
            </a:r>
            <a:r>
              <a:rPr lang="nl-NL" sz="2800" b="1">
                <a:solidFill>
                  <a:srgbClr val="FF0000"/>
                </a:solidFill>
                <a:latin typeface="Arial Nova"/>
                <a:cs typeface="Calibri"/>
              </a:rPr>
              <a:t>niet toegelaten</a:t>
            </a:r>
            <a:r>
              <a:rPr lang="nl-NL" sz="2800" b="1">
                <a:solidFill>
                  <a:schemeClr val="accent1"/>
                </a:solidFill>
                <a:latin typeface="Arial Nova"/>
                <a:cs typeface="Calibri"/>
              </a:rPr>
              <a:t>.</a:t>
            </a:r>
          </a:p>
        </p:txBody>
      </p:sp>
      <p:pic>
        <p:nvPicPr>
          <p:cNvPr id="9" name="Afbeelding 9" descr="Afbeelding met vliegtuig&#10;&#10;Automatisch gegenereerde beschrijving">
            <a:extLst>
              <a:ext uri="{FF2B5EF4-FFF2-40B4-BE49-F238E27FC236}">
                <a16:creationId xmlns:a16="http://schemas.microsoft.com/office/drawing/2014/main" id="{9AF1516A-E135-EA80-8494-0519EFF5E51E}"/>
              </a:ext>
            </a:extLst>
          </p:cNvPr>
          <p:cNvPicPr>
            <a:picLocks noChangeAspect="1"/>
          </p:cNvPicPr>
          <p:nvPr/>
        </p:nvPicPr>
        <p:blipFill>
          <a:blip r:embed="rId6"/>
          <a:stretch>
            <a:fillRect/>
          </a:stretch>
        </p:blipFill>
        <p:spPr>
          <a:xfrm>
            <a:off x="652817" y="1450975"/>
            <a:ext cx="1833350" cy="1886139"/>
          </a:xfrm>
          <a:prstGeom prst="rect">
            <a:avLst/>
          </a:prstGeom>
        </p:spPr>
      </p:pic>
      <p:pic>
        <p:nvPicPr>
          <p:cNvPr id="10" name="Afbeelding 10" descr="Afbeelding met groen, overdekt&#10;&#10;Automatisch gegenereerde beschrijving">
            <a:extLst>
              <a:ext uri="{FF2B5EF4-FFF2-40B4-BE49-F238E27FC236}">
                <a16:creationId xmlns:a16="http://schemas.microsoft.com/office/drawing/2014/main" id="{E4EA60F7-D8D9-4060-0C32-E2490C8223EF}"/>
              </a:ext>
            </a:extLst>
          </p:cNvPr>
          <p:cNvPicPr>
            <a:picLocks noChangeAspect="1"/>
          </p:cNvPicPr>
          <p:nvPr/>
        </p:nvPicPr>
        <p:blipFill>
          <a:blip r:embed="rId7"/>
          <a:stretch>
            <a:fillRect/>
          </a:stretch>
        </p:blipFill>
        <p:spPr>
          <a:xfrm>
            <a:off x="561833" y="3903057"/>
            <a:ext cx="2003949" cy="2224992"/>
          </a:xfrm>
          <a:prstGeom prst="rect">
            <a:avLst/>
          </a:prstGeom>
        </p:spPr>
      </p:pic>
      <p:pic>
        <p:nvPicPr>
          <p:cNvPr id="11" name="Afbeelding 11" descr="Afbeelding met tekst, atletiekwedstrijd, sport, basketbal&#10;&#10;Automatisch gegenereerde beschrijving">
            <a:extLst>
              <a:ext uri="{FF2B5EF4-FFF2-40B4-BE49-F238E27FC236}">
                <a16:creationId xmlns:a16="http://schemas.microsoft.com/office/drawing/2014/main" id="{C2516A53-1740-1F72-67E1-EA8C3711A93D}"/>
              </a:ext>
            </a:extLst>
          </p:cNvPr>
          <p:cNvPicPr>
            <a:picLocks noChangeAspect="1"/>
          </p:cNvPicPr>
          <p:nvPr/>
        </p:nvPicPr>
        <p:blipFill>
          <a:blip r:embed="rId8"/>
          <a:stretch>
            <a:fillRect/>
          </a:stretch>
        </p:blipFill>
        <p:spPr>
          <a:xfrm>
            <a:off x="2734101" y="2756795"/>
            <a:ext cx="2049439" cy="2060917"/>
          </a:xfrm>
          <a:prstGeom prst="rect">
            <a:avLst/>
          </a:prstGeom>
        </p:spPr>
      </p:pic>
      <p:sp>
        <p:nvSpPr>
          <p:cNvPr id="12" name="Tekstvak 11">
            <a:extLst>
              <a:ext uri="{FF2B5EF4-FFF2-40B4-BE49-F238E27FC236}">
                <a16:creationId xmlns:a16="http://schemas.microsoft.com/office/drawing/2014/main" id="{902EA33F-06AB-3C86-A02F-B7A315D48DF7}"/>
              </a:ext>
            </a:extLst>
          </p:cNvPr>
          <p:cNvSpPr txBox="1"/>
          <p:nvPr/>
        </p:nvSpPr>
        <p:spPr>
          <a:xfrm>
            <a:off x="5658133" y="2233195"/>
            <a:ext cx="442642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Enkel </a:t>
            </a:r>
            <a:r>
              <a:rPr lang="nl-NL" sz="2800" b="1">
                <a:solidFill>
                  <a:srgbClr val="FF0000"/>
                </a:solidFill>
                <a:latin typeface="Arial Nova"/>
              </a:rPr>
              <a:t>zachte ballen</a:t>
            </a:r>
            <a:r>
              <a:rPr lang="nl-NL" sz="2800" b="1">
                <a:solidFill>
                  <a:schemeClr val="accent1"/>
                </a:solidFill>
                <a:latin typeface="Arial Nova"/>
              </a:rPr>
              <a:t> en een </a:t>
            </a:r>
            <a:r>
              <a:rPr lang="nl-NL" sz="2800" b="1">
                <a:solidFill>
                  <a:srgbClr val="FF0000"/>
                </a:solidFill>
                <a:latin typeface="Arial Nova"/>
              </a:rPr>
              <a:t>basketbal</a:t>
            </a:r>
            <a:r>
              <a:rPr lang="nl-NL" sz="2800" b="1">
                <a:solidFill>
                  <a:schemeClr val="accent1"/>
                </a:solidFill>
                <a:latin typeface="Arial Nova"/>
              </a:rPr>
              <a:t> zijn toegelaten </a:t>
            </a:r>
            <a:r>
              <a:rPr lang="nl-NL" sz="2800" b="1">
                <a:solidFill>
                  <a:srgbClr val="FF0000"/>
                </a:solidFill>
                <a:latin typeface="Arial Nova"/>
              </a:rPr>
              <a:t>op de daarvoor voorziene ruimte</a:t>
            </a:r>
            <a:r>
              <a:rPr lang="nl-NL" sz="2800" b="1">
                <a:solidFill>
                  <a:schemeClr val="accent1"/>
                </a:solidFill>
                <a:latin typeface="Arial Nova"/>
              </a:rPr>
              <a:t>.</a:t>
            </a:r>
            <a:endParaRPr lang="nl-NL">
              <a:solidFill>
                <a:schemeClr val="accent1"/>
              </a:solidFill>
              <a:latin typeface="Calibri" panose="020F0502020204030204"/>
              <a:cs typeface="Calibri" panose="020F0502020204030204"/>
            </a:endParaRPr>
          </a:p>
          <a:p>
            <a:pPr algn="just"/>
            <a:r>
              <a:rPr lang="nl-NL" sz="2800" b="1">
                <a:solidFill>
                  <a:schemeClr val="accent1"/>
                </a:solidFill>
                <a:latin typeface="Arial Nova"/>
              </a:rPr>
              <a:t>Lief dat jullie de </a:t>
            </a:r>
            <a:r>
              <a:rPr lang="nl-NL" sz="2800" b="1">
                <a:solidFill>
                  <a:srgbClr val="FF0000"/>
                </a:solidFill>
                <a:latin typeface="Arial Nova"/>
              </a:rPr>
              <a:t>beurtrol respecteren.</a:t>
            </a:r>
          </a:p>
        </p:txBody>
      </p:sp>
      <p:sp>
        <p:nvSpPr>
          <p:cNvPr id="13" name="Tekstvak 12">
            <a:extLst>
              <a:ext uri="{FF2B5EF4-FFF2-40B4-BE49-F238E27FC236}">
                <a16:creationId xmlns:a16="http://schemas.microsoft.com/office/drawing/2014/main" id="{5D390576-FA0E-02C5-3663-9301021190BD}"/>
              </a:ext>
            </a:extLst>
          </p:cNvPr>
          <p:cNvSpPr txBox="1"/>
          <p:nvPr/>
        </p:nvSpPr>
        <p:spPr>
          <a:xfrm>
            <a:off x="2678374" y="5399395"/>
            <a:ext cx="809994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FF0000"/>
                </a:solidFill>
                <a:latin typeface="Arial Nova"/>
              </a:rPr>
              <a:t>Tijdens de ochtendspeeltijd én tijdens de opvang zijn geen ballen toegelaten!</a:t>
            </a:r>
            <a:endParaRPr lang="nl-NL">
              <a:solidFill>
                <a:srgbClr val="FF0000"/>
              </a:solidFill>
              <a:cs typeface="Calibri"/>
            </a:endParaRPr>
          </a:p>
        </p:txBody>
      </p:sp>
    </p:spTree>
    <p:extLst>
      <p:ext uri="{BB962C8B-B14F-4D97-AF65-F5344CB8AC3E}">
        <p14:creationId xmlns:p14="http://schemas.microsoft.com/office/powerpoint/2010/main" val="1079006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9" name="Tekstvak 8">
            <a:extLst>
              <a:ext uri="{FF2B5EF4-FFF2-40B4-BE49-F238E27FC236}">
                <a16:creationId xmlns:a16="http://schemas.microsoft.com/office/drawing/2014/main" id="{31D2967E-C130-A9BE-32D8-6F113D1EED54}"/>
              </a:ext>
            </a:extLst>
          </p:cNvPr>
          <p:cNvSpPr txBox="1"/>
          <p:nvPr/>
        </p:nvSpPr>
        <p:spPr>
          <a:xfrm>
            <a:off x="551707" y="2439389"/>
            <a:ext cx="495003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Onder het afdak hangen </a:t>
            </a:r>
            <a:r>
              <a:rPr lang="nl-NL" sz="2800" b="1">
                <a:solidFill>
                  <a:srgbClr val="FF0000"/>
                </a:solidFill>
                <a:latin typeface="Arial Nova"/>
              </a:rPr>
              <a:t>pictogrammen</a:t>
            </a:r>
            <a:r>
              <a:rPr lang="nl-NL" sz="2800" b="1">
                <a:solidFill>
                  <a:schemeClr val="accent1"/>
                </a:solidFill>
                <a:latin typeface="Arial Nova"/>
              </a:rPr>
              <a:t> die aangeven wat kan en mag.</a:t>
            </a:r>
            <a:endParaRPr lang="nl-NL">
              <a:solidFill>
                <a:schemeClr val="accent1"/>
              </a:solidFill>
              <a:latin typeface="Calibri" panose="020F0502020204030204"/>
              <a:cs typeface="Calibri" panose="020F0502020204030204"/>
            </a:endParaRPr>
          </a:p>
          <a:p>
            <a:pPr algn="just"/>
            <a:r>
              <a:rPr lang="nl-NL" sz="2800" b="1">
                <a:solidFill>
                  <a:schemeClr val="accent1"/>
                </a:solidFill>
                <a:latin typeface="Arial Nova"/>
              </a:rPr>
              <a:t>Neem altijd een kijkje bij de start van de speeltijd.</a:t>
            </a:r>
          </a:p>
        </p:txBody>
      </p:sp>
      <p:pic>
        <p:nvPicPr>
          <p:cNvPr id="10" name="Picture 10">
            <a:extLst>
              <a:ext uri="{FF2B5EF4-FFF2-40B4-BE49-F238E27FC236}">
                <a16:creationId xmlns:a16="http://schemas.microsoft.com/office/drawing/2014/main" id="{366E49B6-6E95-23FA-3D66-ACE99BFF987B}"/>
              </a:ext>
            </a:extLst>
          </p:cNvPr>
          <p:cNvPicPr>
            <a:picLocks noChangeAspect="1"/>
          </p:cNvPicPr>
          <p:nvPr/>
        </p:nvPicPr>
        <p:blipFill>
          <a:blip r:embed="rId6"/>
          <a:stretch>
            <a:fillRect/>
          </a:stretch>
        </p:blipFill>
        <p:spPr>
          <a:xfrm>
            <a:off x="7570146" y="1528482"/>
            <a:ext cx="1522855" cy="4406152"/>
          </a:xfrm>
          <a:prstGeom prst="rect">
            <a:avLst/>
          </a:prstGeom>
        </p:spPr>
      </p:pic>
    </p:spTree>
    <p:extLst>
      <p:ext uri="{BB962C8B-B14F-4D97-AF65-F5344CB8AC3E}">
        <p14:creationId xmlns:p14="http://schemas.microsoft.com/office/powerpoint/2010/main" val="3761027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59444496-7873-7BED-FA94-32618D35C5BD}"/>
              </a:ext>
            </a:extLst>
          </p:cNvPr>
          <p:cNvSpPr txBox="1"/>
          <p:nvPr/>
        </p:nvSpPr>
        <p:spPr>
          <a:xfrm>
            <a:off x="3360613" y="1598295"/>
            <a:ext cx="740426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Uiteraard zijn </a:t>
            </a:r>
            <a:r>
              <a:rPr lang="nl-NL" sz="2800" b="1">
                <a:solidFill>
                  <a:srgbClr val="FF0000"/>
                </a:solidFill>
                <a:latin typeface="Arial Nova"/>
              </a:rPr>
              <a:t>ruwe spelen, vechten en pesterijen</a:t>
            </a:r>
            <a:r>
              <a:rPr lang="nl-NL" sz="2800" b="1">
                <a:solidFill>
                  <a:schemeClr val="accent1"/>
                </a:solidFill>
                <a:latin typeface="Arial Nova"/>
              </a:rPr>
              <a:t> </a:t>
            </a:r>
            <a:r>
              <a:rPr lang="nl-NL" sz="2800" b="1">
                <a:solidFill>
                  <a:srgbClr val="FF0000"/>
                </a:solidFill>
                <a:latin typeface="Arial Nova"/>
              </a:rPr>
              <a:t>NIET TOEGELATEN</a:t>
            </a:r>
            <a:r>
              <a:rPr lang="nl-NL" sz="2800" b="1">
                <a:solidFill>
                  <a:schemeClr val="accent1"/>
                </a:solidFill>
                <a:latin typeface="Arial Nova"/>
              </a:rPr>
              <a:t>! </a:t>
            </a:r>
          </a:p>
          <a:p>
            <a:pPr algn="just"/>
            <a:r>
              <a:rPr lang="nl-NL" sz="2800" b="1">
                <a:solidFill>
                  <a:srgbClr val="FF0000"/>
                </a:solidFill>
                <a:latin typeface="Arial Nova"/>
              </a:rPr>
              <a:t>We sluiten niemand uit.</a:t>
            </a:r>
          </a:p>
          <a:p>
            <a:pPr algn="just"/>
            <a:r>
              <a:rPr lang="nl-NL" sz="2800" b="1">
                <a:solidFill>
                  <a:schemeClr val="accent1"/>
                </a:solidFill>
                <a:latin typeface="Arial Nova"/>
              </a:rPr>
              <a:t>Wie hier toch voor kiest, zal gestraft worden volgens het 'Verbindend 4-lademodel'.</a:t>
            </a:r>
          </a:p>
          <a:p>
            <a:pPr algn="just"/>
            <a:r>
              <a:rPr lang="nl-NL" sz="2800" b="1">
                <a:solidFill>
                  <a:schemeClr val="accent1"/>
                </a:solidFill>
                <a:latin typeface="Arial Nova"/>
              </a:rPr>
              <a:t>Wees lief en mild voor jezelf én de anderen.</a:t>
            </a:r>
          </a:p>
          <a:p>
            <a:pPr algn="just"/>
            <a:r>
              <a:rPr lang="nl-NL" sz="2800" b="1">
                <a:solidFill>
                  <a:schemeClr val="accent1"/>
                </a:solidFill>
                <a:latin typeface="Arial Nova"/>
              </a:rPr>
              <a:t>We </a:t>
            </a:r>
            <a:r>
              <a:rPr lang="nl-NL" sz="2800" b="1">
                <a:solidFill>
                  <a:srgbClr val="FF0000"/>
                </a:solidFill>
                <a:latin typeface="Arial Nova"/>
              </a:rPr>
              <a:t>spreken en luisteren vanuit het hart</a:t>
            </a:r>
            <a:r>
              <a:rPr lang="nl-NL" sz="2800" b="1">
                <a:solidFill>
                  <a:schemeClr val="accent1"/>
                </a:solidFill>
                <a:latin typeface="Arial Nova"/>
              </a:rPr>
              <a:t> en kiezen voor </a:t>
            </a:r>
            <a:r>
              <a:rPr lang="nl-NL" sz="2800" b="1">
                <a:solidFill>
                  <a:srgbClr val="FF0000"/>
                </a:solidFill>
                <a:latin typeface="Arial Nova"/>
              </a:rPr>
              <a:t>de taal van de giraf</a:t>
            </a:r>
            <a:r>
              <a:rPr lang="nl-NL" sz="2800" b="1">
                <a:solidFill>
                  <a:schemeClr val="accent1"/>
                </a:solidFill>
                <a:latin typeface="Arial Nova"/>
              </a:rPr>
              <a:t>.</a:t>
            </a:r>
          </a:p>
        </p:txBody>
      </p:sp>
      <p:pic>
        <p:nvPicPr>
          <p:cNvPr id="10" name="Afbeelding 10" descr="Afbeelding met tekst, clipart&#10;&#10;Automatisch gegenereerde beschrijving">
            <a:extLst>
              <a:ext uri="{FF2B5EF4-FFF2-40B4-BE49-F238E27FC236}">
                <a16:creationId xmlns:a16="http://schemas.microsoft.com/office/drawing/2014/main" id="{33E8048A-D120-C65D-ABE0-6F4501BA80AB}"/>
              </a:ext>
            </a:extLst>
          </p:cNvPr>
          <p:cNvPicPr>
            <a:picLocks noChangeAspect="1"/>
          </p:cNvPicPr>
          <p:nvPr/>
        </p:nvPicPr>
        <p:blipFill>
          <a:blip r:embed="rId6"/>
          <a:stretch>
            <a:fillRect/>
          </a:stretch>
        </p:blipFill>
        <p:spPr>
          <a:xfrm>
            <a:off x="813304" y="1757548"/>
            <a:ext cx="2232871" cy="4114800"/>
          </a:xfrm>
          <a:prstGeom prst="rect">
            <a:avLst/>
          </a:prstGeom>
        </p:spPr>
      </p:pic>
    </p:spTree>
    <p:extLst>
      <p:ext uri="{BB962C8B-B14F-4D97-AF65-F5344CB8AC3E}">
        <p14:creationId xmlns:p14="http://schemas.microsoft.com/office/powerpoint/2010/main" val="2846376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49D2E3D2-BC0E-975A-4DF9-6A1E5B733E3D}"/>
              </a:ext>
            </a:extLst>
          </p:cNvPr>
          <p:cNvSpPr txBox="1"/>
          <p:nvPr/>
        </p:nvSpPr>
        <p:spPr>
          <a:xfrm>
            <a:off x="454925" y="1660477"/>
            <a:ext cx="579119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We vinden het heel belangrijk dat iedereen steeds onder het toezicht van de leerkrachten staat.  </a:t>
            </a:r>
            <a:endParaRPr lang="nl-NL">
              <a:solidFill>
                <a:schemeClr val="accent1"/>
              </a:solidFill>
              <a:latin typeface="Calibri" panose="020F0502020204030204"/>
              <a:cs typeface="Calibri" panose="020F0502020204030204"/>
            </a:endParaRPr>
          </a:p>
          <a:p>
            <a:pPr algn="just"/>
            <a:r>
              <a:rPr lang="nl-NL" sz="2800" b="1">
                <a:solidFill>
                  <a:srgbClr val="FF0000"/>
                </a:solidFill>
                <a:latin typeface="Arial Nova"/>
              </a:rPr>
              <a:t>Verlaat daarom nooit de speelplaats zonder toestemming</a:t>
            </a:r>
            <a:r>
              <a:rPr lang="nl-NL" sz="2800" b="1">
                <a:solidFill>
                  <a:schemeClr val="accent1"/>
                </a:solidFill>
                <a:latin typeface="Arial Nova"/>
              </a:rPr>
              <a:t>.</a:t>
            </a:r>
            <a:endParaRPr lang="nl-NL">
              <a:solidFill>
                <a:schemeClr val="accent1"/>
              </a:solidFill>
              <a:latin typeface="Calibri" panose="020F0502020204030204"/>
              <a:cs typeface="Calibri" panose="020F0502020204030204"/>
            </a:endParaRPr>
          </a:p>
          <a:p>
            <a:pPr algn="just"/>
            <a:r>
              <a:rPr lang="nl-NL" sz="2800" b="1">
                <a:solidFill>
                  <a:schemeClr val="accent1"/>
                </a:solidFill>
                <a:latin typeface="Arial Nova"/>
              </a:rPr>
              <a:t>Enkel met een </a:t>
            </a:r>
            <a:r>
              <a:rPr lang="nl-NL" sz="2800" b="1">
                <a:solidFill>
                  <a:srgbClr val="FF0000"/>
                </a:solidFill>
                <a:latin typeface="Arial Nova"/>
              </a:rPr>
              <a:t>gangpasje</a:t>
            </a:r>
            <a:r>
              <a:rPr lang="nl-NL" sz="2800" b="1">
                <a:solidFill>
                  <a:schemeClr val="accent1"/>
                </a:solidFill>
                <a:latin typeface="Arial Nova"/>
              </a:rPr>
              <a:t> mag je de speelplaats verlaten.</a:t>
            </a:r>
          </a:p>
        </p:txBody>
      </p:sp>
      <p:sp>
        <p:nvSpPr>
          <p:cNvPr id="10" name="Tekstvak 9">
            <a:extLst>
              <a:ext uri="{FF2B5EF4-FFF2-40B4-BE49-F238E27FC236}">
                <a16:creationId xmlns:a16="http://schemas.microsoft.com/office/drawing/2014/main" id="{B89BB12C-1472-C22D-5B1F-DC051B9AF7EE}"/>
              </a:ext>
            </a:extLst>
          </p:cNvPr>
          <p:cNvSpPr txBox="1"/>
          <p:nvPr/>
        </p:nvSpPr>
        <p:spPr>
          <a:xfrm>
            <a:off x="7890111" y="32839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highlight>
                  <a:srgbClr val="FFFF00"/>
                </a:highlight>
                <a:cs typeface="Calibri"/>
              </a:rPr>
              <a:t>Foto gangpasje</a:t>
            </a:r>
          </a:p>
        </p:txBody>
      </p:sp>
      <p:pic>
        <p:nvPicPr>
          <p:cNvPr id="12" name="Picture 11">
            <a:extLst>
              <a:ext uri="{FF2B5EF4-FFF2-40B4-BE49-F238E27FC236}">
                <a16:creationId xmlns:a16="http://schemas.microsoft.com/office/drawing/2014/main" id="{718FA0CD-F4DD-7ECE-21C2-E08C8FA6355F}"/>
              </a:ext>
            </a:extLst>
          </p:cNvPr>
          <p:cNvPicPr>
            <a:picLocks noChangeAspect="1"/>
          </p:cNvPicPr>
          <p:nvPr/>
        </p:nvPicPr>
        <p:blipFill>
          <a:blip r:embed="rId6"/>
          <a:stretch>
            <a:fillRect/>
          </a:stretch>
        </p:blipFill>
        <p:spPr>
          <a:xfrm>
            <a:off x="7436582" y="1714758"/>
            <a:ext cx="2585886" cy="3640245"/>
          </a:xfrm>
          <a:prstGeom prst="rect">
            <a:avLst/>
          </a:prstGeom>
        </p:spPr>
      </p:pic>
    </p:spTree>
    <p:extLst>
      <p:ext uri="{BB962C8B-B14F-4D97-AF65-F5344CB8AC3E}">
        <p14:creationId xmlns:p14="http://schemas.microsoft.com/office/powerpoint/2010/main" val="1519348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39AFD12F-0B78-2205-30DF-A7C4A92F7F2F}"/>
              </a:ext>
            </a:extLst>
          </p:cNvPr>
          <p:cNvSpPr txBox="1"/>
          <p:nvPr/>
        </p:nvSpPr>
        <p:spPr>
          <a:xfrm>
            <a:off x="452415" y="1600768"/>
            <a:ext cx="642809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We stellen een </a:t>
            </a:r>
            <a:r>
              <a:rPr lang="nl-NL" sz="2800" b="1">
                <a:solidFill>
                  <a:srgbClr val="FF0000"/>
                </a:solidFill>
                <a:latin typeface="Arial Nova"/>
              </a:rPr>
              <a:t>beurtrol</a:t>
            </a:r>
            <a:r>
              <a:rPr lang="nl-NL" sz="2800" b="1">
                <a:solidFill>
                  <a:schemeClr val="accent1"/>
                </a:solidFill>
                <a:latin typeface="Arial Nova"/>
              </a:rPr>
              <a:t> op i.v.m. het gebruik van:</a:t>
            </a:r>
          </a:p>
          <a:p>
            <a:pPr algn="just"/>
            <a:endParaRPr lang="nl-NL" sz="2800" b="1">
              <a:solidFill>
                <a:schemeClr val="accent1"/>
              </a:solidFill>
              <a:latin typeface="Arial Nova"/>
              <a:cs typeface="Calibri" panose="020F0502020204030204"/>
            </a:endParaRPr>
          </a:p>
          <a:p>
            <a:pPr marL="457200" indent="-457200" algn="just">
              <a:buFont typeface="Arial"/>
              <a:buChar char="•"/>
            </a:pPr>
            <a:r>
              <a:rPr lang="nl-NL" sz="2800" b="1">
                <a:solidFill>
                  <a:schemeClr val="accent1"/>
                </a:solidFill>
                <a:latin typeface="Arial Nova"/>
                <a:cs typeface="Calibri" panose="020F0502020204030204"/>
              </a:rPr>
              <a:t>Voetbalveld</a:t>
            </a:r>
          </a:p>
          <a:p>
            <a:pPr marL="457200" indent="-457200" algn="just">
              <a:buFont typeface="Arial"/>
              <a:buChar char="•"/>
            </a:pPr>
            <a:r>
              <a:rPr lang="nl-NL" sz="2800" b="1">
                <a:solidFill>
                  <a:schemeClr val="accent1"/>
                </a:solidFill>
                <a:latin typeface="Arial Nova"/>
                <a:cs typeface="Calibri" panose="020F0502020204030204"/>
              </a:rPr>
              <a:t>Basketveld</a:t>
            </a:r>
          </a:p>
          <a:p>
            <a:pPr marL="457200" indent="-457200" algn="just">
              <a:buFont typeface="Arial"/>
              <a:buChar char="•"/>
            </a:pPr>
            <a:r>
              <a:rPr lang="nl-NL" sz="2800" b="1">
                <a:solidFill>
                  <a:schemeClr val="accent1"/>
                </a:solidFill>
                <a:latin typeface="Arial Nova"/>
                <a:cs typeface="Calibri" panose="020F0502020204030204"/>
              </a:rPr>
              <a:t>Zandbakken</a:t>
            </a:r>
          </a:p>
          <a:p>
            <a:pPr marL="457200" indent="-457200" algn="just">
              <a:buFont typeface="Arial"/>
              <a:buChar char="•"/>
            </a:pPr>
            <a:r>
              <a:rPr lang="nl-NL" sz="2800" b="1">
                <a:solidFill>
                  <a:schemeClr val="accent1"/>
                </a:solidFill>
                <a:latin typeface="Arial Nova"/>
                <a:cs typeface="Calibri" panose="020F0502020204030204"/>
              </a:rPr>
              <a:t>Speelboxen</a:t>
            </a:r>
          </a:p>
          <a:p>
            <a:pPr marL="457200" indent="-457200" algn="just">
              <a:buFont typeface="Arial"/>
              <a:buChar char="•"/>
            </a:pPr>
            <a:endParaRPr lang="nl-NL" sz="2800" b="1">
              <a:solidFill>
                <a:schemeClr val="accent1"/>
              </a:solidFill>
              <a:latin typeface="Arial Nova"/>
              <a:cs typeface="Calibri" panose="020F0502020204030204"/>
            </a:endParaRPr>
          </a:p>
          <a:p>
            <a:pPr algn="just"/>
            <a:r>
              <a:rPr lang="nl-NL" sz="2800" b="1">
                <a:solidFill>
                  <a:srgbClr val="FF0000"/>
                </a:solidFill>
                <a:latin typeface="Arial Nova"/>
                <a:cs typeface="Calibri" panose="020F0502020204030204"/>
              </a:rPr>
              <a:t>Ruim alles tijdig en netjes op</a:t>
            </a:r>
            <a:r>
              <a:rPr lang="nl-NL" sz="2800" b="1">
                <a:solidFill>
                  <a:schemeClr val="accent1"/>
                </a:solidFill>
                <a:latin typeface="Arial Nova"/>
                <a:cs typeface="Calibri" panose="020F0502020204030204"/>
              </a:rPr>
              <a:t> als de speeltijd voorbij is, aub.</a:t>
            </a:r>
          </a:p>
        </p:txBody>
      </p:sp>
      <p:pic>
        <p:nvPicPr>
          <p:cNvPr id="11" name="Picture 11">
            <a:extLst>
              <a:ext uri="{FF2B5EF4-FFF2-40B4-BE49-F238E27FC236}">
                <a16:creationId xmlns:a16="http://schemas.microsoft.com/office/drawing/2014/main" id="{4A58F1A9-687E-D5ED-FCDB-EF66DB42DA65}"/>
              </a:ext>
            </a:extLst>
          </p:cNvPr>
          <p:cNvPicPr>
            <a:picLocks noChangeAspect="1"/>
          </p:cNvPicPr>
          <p:nvPr/>
        </p:nvPicPr>
        <p:blipFill>
          <a:blip r:embed="rId6"/>
          <a:stretch>
            <a:fillRect/>
          </a:stretch>
        </p:blipFill>
        <p:spPr>
          <a:xfrm>
            <a:off x="5587253" y="2242403"/>
            <a:ext cx="5006787" cy="2586107"/>
          </a:xfrm>
          <a:prstGeom prst="rect">
            <a:avLst/>
          </a:prstGeom>
        </p:spPr>
      </p:pic>
    </p:spTree>
    <p:extLst>
      <p:ext uri="{BB962C8B-B14F-4D97-AF65-F5344CB8AC3E}">
        <p14:creationId xmlns:p14="http://schemas.microsoft.com/office/powerpoint/2010/main" val="454922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cs typeface="Calibri"/>
              </a:rPr>
              <a:t>Onze aarde is van grote waarde!</a:t>
            </a:r>
          </a:p>
          <a:p>
            <a:pPr algn="ctr"/>
            <a:r>
              <a:rPr lang="nl-NL" sz="2800" b="1">
                <a:solidFill>
                  <a:schemeClr val="accent1"/>
                </a:solidFill>
                <a:latin typeface="Arial Nova"/>
                <a:cs typeface="Calibri"/>
              </a:rPr>
              <a:t>We willen ons steentje bijdragen door afval te sorteren.</a:t>
            </a: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8D119323-A5E3-36CA-9BD2-4E54C256AF70}"/>
              </a:ext>
            </a:extLst>
          </p:cNvPr>
          <p:cNvSpPr txBox="1"/>
          <p:nvPr/>
        </p:nvSpPr>
        <p:spPr>
          <a:xfrm>
            <a:off x="5029768" y="31219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highlight>
                  <a:srgbClr val="FFFF00"/>
                </a:highlight>
                <a:cs typeface="Calibri"/>
              </a:rPr>
              <a:t>Foto afvalbakken</a:t>
            </a:r>
          </a:p>
        </p:txBody>
      </p:sp>
      <p:sp>
        <p:nvSpPr>
          <p:cNvPr id="10" name="Tekstvak 9">
            <a:extLst>
              <a:ext uri="{FF2B5EF4-FFF2-40B4-BE49-F238E27FC236}">
                <a16:creationId xmlns:a16="http://schemas.microsoft.com/office/drawing/2014/main" id="{824C4806-43B8-5C58-7E90-D33E58AA21BF}"/>
              </a:ext>
            </a:extLst>
          </p:cNvPr>
          <p:cNvSpPr txBox="1"/>
          <p:nvPr/>
        </p:nvSpPr>
        <p:spPr>
          <a:xfrm>
            <a:off x="872889" y="4805149"/>
            <a:ext cx="991964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FF0000"/>
                </a:solidFill>
                <a:latin typeface="Arial Nova"/>
              </a:rPr>
              <a:t>Toon</a:t>
            </a:r>
            <a:r>
              <a:rPr lang="nl-NL" sz="2800" b="1">
                <a:solidFill>
                  <a:schemeClr val="accent1"/>
                </a:solidFill>
                <a:latin typeface="Arial Nova"/>
              </a:rPr>
              <a:t> je </a:t>
            </a:r>
            <a:r>
              <a:rPr lang="nl-NL" sz="2800" b="1">
                <a:solidFill>
                  <a:srgbClr val="FF0000"/>
                </a:solidFill>
                <a:latin typeface="Arial Nova"/>
              </a:rPr>
              <a:t>respect voor de natuur</a:t>
            </a:r>
            <a:r>
              <a:rPr lang="nl-NL" sz="2800" b="1">
                <a:solidFill>
                  <a:schemeClr val="accent1"/>
                </a:solidFill>
                <a:latin typeface="Arial Nova"/>
              </a:rPr>
              <a:t> : breek geen takken af, pluk geen bloemetjes, plaag of dood geen insecten...</a:t>
            </a:r>
            <a:endParaRPr lang="nl-NL">
              <a:solidFill>
                <a:schemeClr val="accent1"/>
              </a:solidFill>
              <a:cs typeface="Calibri" panose="020F0502020204030204"/>
            </a:endParaRPr>
          </a:p>
        </p:txBody>
      </p:sp>
      <p:pic>
        <p:nvPicPr>
          <p:cNvPr id="11" name="Picture 11">
            <a:extLst>
              <a:ext uri="{FF2B5EF4-FFF2-40B4-BE49-F238E27FC236}">
                <a16:creationId xmlns:a16="http://schemas.microsoft.com/office/drawing/2014/main" id="{708DEE66-0287-A866-C52C-4A95C024AC00}"/>
              </a:ext>
            </a:extLst>
          </p:cNvPr>
          <p:cNvPicPr>
            <a:picLocks noChangeAspect="1"/>
          </p:cNvPicPr>
          <p:nvPr/>
        </p:nvPicPr>
        <p:blipFill>
          <a:blip r:embed="rId6"/>
          <a:stretch>
            <a:fillRect/>
          </a:stretch>
        </p:blipFill>
        <p:spPr>
          <a:xfrm>
            <a:off x="4724400" y="2620259"/>
            <a:ext cx="2743200" cy="2057400"/>
          </a:xfrm>
          <a:prstGeom prst="rect">
            <a:avLst/>
          </a:prstGeom>
        </p:spPr>
      </p:pic>
    </p:spTree>
    <p:extLst>
      <p:ext uri="{BB962C8B-B14F-4D97-AF65-F5344CB8AC3E}">
        <p14:creationId xmlns:p14="http://schemas.microsoft.com/office/powerpoint/2010/main" val="844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4296830" y="1454801"/>
            <a:ext cx="635985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cs typeface="Calibri"/>
              </a:rPr>
              <a:t>Heb je behoefte aan rust en stilte tijdens de speeltijd?</a:t>
            </a:r>
            <a:endParaRPr lang="nl-NL">
              <a:solidFill>
                <a:schemeClr val="accent1"/>
              </a:solidFill>
            </a:endParaRPr>
          </a:p>
          <a:p>
            <a:pPr algn="just"/>
            <a:r>
              <a:rPr lang="nl-NL" sz="2800" b="1">
                <a:solidFill>
                  <a:schemeClr val="accent1"/>
                </a:solidFill>
                <a:latin typeface="Arial Nova"/>
                <a:cs typeface="Calibri"/>
              </a:rPr>
              <a:t>Vraag gerust toestemming om naar het </a:t>
            </a:r>
            <a:r>
              <a:rPr lang="nl-NL" sz="2800" b="1">
                <a:solidFill>
                  <a:srgbClr val="FF0000"/>
                </a:solidFill>
                <a:latin typeface="Arial Nova"/>
                <a:cs typeface="Calibri"/>
              </a:rPr>
              <a:t>'Stilteplekje'</a:t>
            </a:r>
            <a:r>
              <a:rPr lang="nl-NL" sz="2800" b="1">
                <a:solidFill>
                  <a:schemeClr val="accent1"/>
                </a:solidFill>
                <a:latin typeface="Arial Nova"/>
                <a:cs typeface="Calibri"/>
              </a:rPr>
              <a:t> te gaan.</a:t>
            </a:r>
          </a:p>
          <a:p>
            <a:pPr algn="just"/>
            <a:r>
              <a:rPr lang="nl-NL" sz="2800" b="1">
                <a:solidFill>
                  <a:srgbClr val="FF0000"/>
                </a:solidFill>
                <a:latin typeface="Arial Nova"/>
                <a:cs typeface="Calibri"/>
              </a:rPr>
              <a:t>Maximaal 4 leerlingen</a:t>
            </a:r>
            <a:r>
              <a:rPr lang="nl-NL" sz="2800" b="1">
                <a:solidFill>
                  <a:schemeClr val="accent1"/>
                </a:solidFill>
                <a:latin typeface="Arial Nova"/>
                <a:cs typeface="Calibri"/>
              </a:rPr>
              <a:t> worden er toegelaten!</a:t>
            </a:r>
          </a:p>
        </p:txBody>
      </p:sp>
      <p:pic>
        <p:nvPicPr>
          <p:cNvPr id="10" name="Picture 10">
            <a:extLst>
              <a:ext uri="{FF2B5EF4-FFF2-40B4-BE49-F238E27FC236}">
                <a16:creationId xmlns:a16="http://schemas.microsoft.com/office/drawing/2014/main" id="{B2EA6074-C7E8-0304-A551-F9104A6F6F21}"/>
              </a:ext>
            </a:extLst>
          </p:cNvPr>
          <p:cNvPicPr>
            <a:picLocks noChangeAspect="1"/>
          </p:cNvPicPr>
          <p:nvPr/>
        </p:nvPicPr>
        <p:blipFill rotWithShape="1">
          <a:blip r:embed="rId6"/>
          <a:srcRect l="-1182" t="16267" r="1891" b="13200"/>
          <a:stretch/>
        </p:blipFill>
        <p:spPr>
          <a:xfrm>
            <a:off x="5325684" y="4418248"/>
            <a:ext cx="1322163" cy="1663006"/>
          </a:xfrm>
          <a:prstGeom prst="rect">
            <a:avLst/>
          </a:prstGeom>
        </p:spPr>
      </p:pic>
      <p:pic>
        <p:nvPicPr>
          <p:cNvPr id="11" name="Afbeelding 11" descr="Afbeelding met gebouw, houten, timmerhout, buitenshuis&#10;&#10;Automatisch gegenereerde beschrijving">
            <a:extLst>
              <a:ext uri="{FF2B5EF4-FFF2-40B4-BE49-F238E27FC236}">
                <a16:creationId xmlns:a16="http://schemas.microsoft.com/office/drawing/2014/main" id="{3D91DC55-3917-16AA-D25B-F303777E440A}"/>
              </a:ext>
            </a:extLst>
          </p:cNvPr>
          <p:cNvPicPr>
            <a:picLocks noChangeAspect="1"/>
          </p:cNvPicPr>
          <p:nvPr/>
        </p:nvPicPr>
        <p:blipFill>
          <a:blip r:embed="rId7"/>
          <a:stretch>
            <a:fillRect/>
          </a:stretch>
        </p:blipFill>
        <p:spPr>
          <a:xfrm rot="5400000">
            <a:off x="105890" y="2161310"/>
            <a:ext cx="4478975" cy="3376550"/>
          </a:xfrm>
          <a:prstGeom prst="rect">
            <a:avLst/>
          </a:prstGeom>
        </p:spPr>
      </p:pic>
      <p:pic>
        <p:nvPicPr>
          <p:cNvPr id="13" name="Afbeelding 13" descr="Afbeelding met tekst, houten, timmerhout, teken&#10;&#10;Automatisch gegenereerde beschrijving">
            <a:extLst>
              <a:ext uri="{FF2B5EF4-FFF2-40B4-BE49-F238E27FC236}">
                <a16:creationId xmlns:a16="http://schemas.microsoft.com/office/drawing/2014/main" id="{26DE562E-D184-BE2C-DE7E-9B2272A182DA}"/>
              </a:ext>
            </a:extLst>
          </p:cNvPr>
          <p:cNvPicPr>
            <a:picLocks noChangeAspect="1"/>
          </p:cNvPicPr>
          <p:nvPr/>
        </p:nvPicPr>
        <p:blipFill>
          <a:blip r:embed="rId8"/>
          <a:stretch>
            <a:fillRect/>
          </a:stretch>
        </p:blipFill>
        <p:spPr>
          <a:xfrm>
            <a:off x="6861959" y="4419106"/>
            <a:ext cx="2268187" cy="1681348"/>
          </a:xfrm>
          <a:prstGeom prst="rect">
            <a:avLst/>
          </a:prstGeom>
        </p:spPr>
      </p:pic>
    </p:spTree>
    <p:extLst>
      <p:ext uri="{BB962C8B-B14F-4D97-AF65-F5344CB8AC3E}">
        <p14:creationId xmlns:p14="http://schemas.microsoft.com/office/powerpoint/2010/main" val="690069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388F48C9-5702-DAB5-8EAE-7B8DFE5E7C7F}"/>
              </a:ext>
            </a:extLst>
          </p:cNvPr>
          <p:cNvSpPr txBox="1"/>
          <p:nvPr/>
        </p:nvSpPr>
        <p:spPr>
          <a:xfrm>
            <a:off x="713664" y="2294529"/>
            <a:ext cx="527940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cs typeface="Calibri"/>
              </a:rPr>
              <a:t>Lezertjes kunnen tijdens de speeltijd wat lectuur vinden in het </a:t>
            </a:r>
            <a:r>
              <a:rPr lang="nl-NL" sz="2800" b="1">
                <a:solidFill>
                  <a:srgbClr val="FF0000"/>
                </a:solidFill>
                <a:latin typeface="Arial Nova"/>
                <a:cs typeface="Calibri"/>
              </a:rPr>
              <a:t>boekenrek</a:t>
            </a:r>
            <a:r>
              <a:rPr lang="nl-NL" sz="2800" b="1">
                <a:solidFill>
                  <a:schemeClr val="accent1"/>
                </a:solidFill>
                <a:latin typeface="Arial Nova"/>
                <a:cs typeface="Calibri"/>
              </a:rPr>
              <a:t>.</a:t>
            </a:r>
          </a:p>
          <a:p>
            <a:endParaRPr lang="nl-NL" sz="2800" b="1">
              <a:solidFill>
                <a:schemeClr val="accent1"/>
              </a:solidFill>
              <a:latin typeface="Arial Nova"/>
              <a:cs typeface="Calibri"/>
            </a:endParaRPr>
          </a:p>
          <a:p>
            <a:r>
              <a:rPr lang="nl-NL" sz="2800" b="1">
                <a:solidFill>
                  <a:srgbClr val="FF0000"/>
                </a:solidFill>
                <a:latin typeface="Arial Nova"/>
                <a:cs typeface="Calibri"/>
              </a:rPr>
              <a:t>Fijn dat je nadien de boeken netjes terug op hun plaats zet!</a:t>
            </a:r>
          </a:p>
        </p:txBody>
      </p:sp>
      <p:sp>
        <p:nvSpPr>
          <p:cNvPr id="10" name="Tekstvak 9">
            <a:extLst>
              <a:ext uri="{FF2B5EF4-FFF2-40B4-BE49-F238E27FC236}">
                <a16:creationId xmlns:a16="http://schemas.microsoft.com/office/drawing/2014/main" id="{8F500AA6-1666-DEDD-D9A4-BFF026308F8A}"/>
              </a:ext>
            </a:extLst>
          </p:cNvPr>
          <p:cNvSpPr txBox="1"/>
          <p:nvPr/>
        </p:nvSpPr>
        <p:spPr>
          <a:xfrm>
            <a:off x="7989626" y="30849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highlight>
                  <a:srgbClr val="FFFF00"/>
                </a:highlight>
                <a:cs typeface="Calibri"/>
              </a:rPr>
              <a:t>Foto boekenrek</a:t>
            </a:r>
          </a:p>
        </p:txBody>
      </p:sp>
      <p:pic>
        <p:nvPicPr>
          <p:cNvPr id="11" name="Picture 11">
            <a:extLst>
              <a:ext uri="{FF2B5EF4-FFF2-40B4-BE49-F238E27FC236}">
                <a16:creationId xmlns:a16="http://schemas.microsoft.com/office/drawing/2014/main" id="{493D5E04-F5BC-D2F7-8528-B9440528C17F}"/>
              </a:ext>
            </a:extLst>
          </p:cNvPr>
          <p:cNvPicPr>
            <a:picLocks noChangeAspect="1"/>
          </p:cNvPicPr>
          <p:nvPr/>
        </p:nvPicPr>
        <p:blipFill>
          <a:blip r:embed="rId6"/>
          <a:stretch>
            <a:fillRect/>
          </a:stretch>
        </p:blipFill>
        <p:spPr>
          <a:xfrm>
            <a:off x="6618194" y="1883382"/>
            <a:ext cx="4177552" cy="3147264"/>
          </a:xfrm>
          <a:prstGeom prst="rect">
            <a:avLst/>
          </a:prstGeom>
        </p:spPr>
      </p:pic>
    </p:spTree>
    <p:extLst>
      <p:ext uri="{BB962C8B-B14F-4D97-AF65-F5344CB8AC3E}">
        <p14:creationId xmlns:p14="http://schemas.microsoft.com/office/powerpoint/2010/main" val="1535272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pic>
        <p:nvPicPr>
          <p:cNvPr id="9" name="Afbeelding 9">
            <a:extLst>
              <a:ext uri="{FF2B5EF4-FFF2-40B4-BE49-F238E27FC236}">
                <a16:creationId xmlns:a16="http://schemas.microsoft.com/office/drawing/2014/main" id="{646609A9-B543-B2B2-6FC1-D8D35EC3EB97}"/>
              </a:ext>
            </a:extLst>
          </p:cNvPr>
          <p:cNvPicPr>
            <a:picLocks noChangeAspect="1"/>
          </p:cNvPicPr>
          <p:nvPr/>
        </p:nvPicPr>
        <p:blipFill>
          <a:blip r:embed="rId6"/>
          <a:stretch>
            <a:fillRect/>
          </a:stretch>
        </p:blipFill>
        <p:spPr>
          <a:xfrm>
            <a:off x="1244221" y="2057400"/>
            <a:ext cx="2743200" cy="2743200"/>
          </a:xfrm>
          <a:prstGeom prst="rect">
            <a:avLst/>
          </a:prstGeom>
        </p:spPr>
      </p:pic>
      <p:sp>
        <p:nvSpPr>
          <p:cNvPr id="10" name="Tekstvak 9">
            <a:extLst>
              <a:ext uri="{FF2B5EF4-FFF2-40B4-BE49-F238E27FC236}">
                <a16:creationId xmlns:a16="http://schemas.microsoft.com/office/drawing/2014/main" id="{28FE1015-51EA-B2DC-B9E9-AB4C7DC211F3}"/>
              </a:ext>
            </a:extLst>
          </p:cNvPr>
          <p:cNvSpPr txBox="1"/>
          <p:nvPr/>
        </p:nvSpPr>
        <p:spPr>
          <a:xfrm>
            <a:off x="4697105" y="2058537"/>
            <a:ext cx="522254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rPr>
              <a:t>Heb je een </a:t>
            </a:r>
            <a:r>
              <a:rPr lang="nl-NL" sz="2800" b="1">
                <a:solidFill>
                  <a:srgbClr val="FF0000"/>
                </a:solidFill>
                <a:latin typeface="Arial Nova"/>
              </a:rPr>
              <a:t>onveilige situatie</a:t>
            </a:r>
            <a:r>
              <a:rPr lang="nl-NL" sz="2800" b="1">
                <a:solidFill>
                  <a:schemeClr val="accent1"/>
                </a:solidFill>
                <a:latin typeface="Arial Nova"/>
              </a:rPr>
              <a:t> opgemerkt op de speelplaats of ergens anders?</a:t>
            </a:r>
          </a:p>
          <a:p>
            <a:pPr algn="just"/>
            <a:endParaRPr lang="nl-NL" sz="2800" b="1">
              <a:solidFill>
                <a:schemeClr val="accent1"/>
              </a:solidFill>
              <a:latin typeface="Arial Nova"/>
            </a:endParaRPr>
          </a:p>
          <a:p>
            <a:pPr algn="just"/>
            <a:r>
              <a:rPr lang="nl-NL" sz="2800" b="1">
                <a:solidFill>
                  <a:srgbClr val="FF0000"/>
                </a:solidFill>
                <a:latin typeface="Arial Nova"/>
              </a:rPr>
              <a:t>Geef zeker een seintje aan de leerkrachten!</a:t>
            </a:r>
          </a:p>
        </p:txBody>
      </p:sp>
    </p:spTree>
    <p:extLst>
      <p:ext uri="{BB962C8B-B14F-4D97-AF65-F5344CB8AC3E}">
        <p14:creationId xmlns:p14="http://schemas.microsoft.com/office/powerpoint/2010/main" val="280864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361217" y="-102456"/>
            <a:ext cx="11907296" cy="6744415"/>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sp>
        <p:nvSpPr>
          <p:cNvPr id="2" name="Tekstvak 1">
            <a:extLst>
              <a:ext uri="{FF2B5EF4-FFF2-40B4-BE49-F238E27FC236}">
                <a16:creationId xmlns:a16="http://schemas.microsoft.com/office/drawing/2014/main" id="{0BF78474-CF35-468E-B198-AD21521C2AFD}"/>
              </a:ext>
            </a:extLst>
          </p:cNvPr>
          <p:cNvSpPr txBox="1"/>
          <p:nvPr/>
        </p:nvSpPr>
        <p:spPr>
          <a:xfrm>
            <a:off x="452083" y="1560962"/>
            <a:ext cx="726505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Het </a:t>
            </a:r>
            <a:r>
              <a:rPr lang="nl-NL" sz="2800" b="1">
                <a:solidFill>
                  <a:srgbClr val="FF0000"/>
                </a:solidFill>
                <a:latin typeface="Arial Nova"/>
              </a:rPr>
              <a:t>toezicht </a:t>
            </a:r>
            <a:r>
              <a:rPr lang="nl-NL" sz="2800" b="1">
                <a:solidFill>
                  <a:schemeClr val="accent1"/>
                </a:solidFill>
                <a:latin typeface="Arial Nova"/>
              </a:rPr>
              <a:t>start 's morgens </a:t>
            </a:r>
            <a:r>
              <a:rPr lang="nl-NL" sz="2800" b="1">
                <a:solidFill>
                  <a:srgbClr val="FF0000"/>
                </a:solidFill>
                <a:latin typeface="Arial Nova"/>
              </a:rPr>
              <a:t>vanaf 8u30</a:t>
            </a:r>
            <a:r>
              <a:rPr lang="nl-NL" sz="2800" b="1">
                <a:solidFill>
                  <a:schemeClr val="accent1"/>
                </a:solidFill>
                <a:latin typeface="Arial Nova"/>
              </a:rPr>
              <a:t>. </a:t>
            </a:r>
            <a:endParaRPr lang="nl-NL">
              <a:solidFill>
                <a:schemeClr val="accent1"/>
              </a:solidFill>
            </a:endParaRPr>
          </a:p>
          <a:p>
            <a:r>
              <a:rPr lang="nl-NL" sz="2800" b="1">
                <a:solidFill>
                  <a:schemeClr val="accent1"/>
                </a:solidFill>
                <a:latin typeface="Arial Nova"/>
              </a:rPr>
              <a:t>Eerder zijn er nog geen kinderen toegelaten op de speelplaats.</a:t>
            </a:r>
            <a:endParaRPr lang="nl-NL">
              <a:solidFill>
                <a:schemeClr val="accent1"/>
              </a:solidFill>
            </a:endParaRPr>
          </a:p>
          <a:p>
            <a:endParaRPr lang="nl-NL" sz="2800" b="1">
              <a:solidFill>
                <a:schemeClr val="accent1"/>
              </a:solidFill>
              <a:latin typeface="Arial Nova"/>
            </a:endParaRPr>
          </a:p>
          <a:p>
            <a:endParaRPr lang="nl-NL" sz="2800" b="1">
              <a:solidFill>
                <a:schemeClr val="accent1"/>
              </a:solidFill>
              <a:latin typeface="Arial Nova"/>
            </a:endParaRPr>
          </a:p>
          <a:p>
            <a:r>
              <a:rPr lang="nl-NL" sz="2800" b="1">
                <a:solidFill>
                  <a:schemeClr val="accent1"/>
                </a:solidFill>
                <a:latin typeface="Arial Nova"/>
              </a:rPr>
              <a:t>Ben je toch eerder op school, dan ben je welkom bij 'FERM'.</a:t>
            </a:r>
          </a:p>
        </p:txBody>
      </p:sp>
      <p:pic>
        <p:nvPicPr>
          <p:cNvPr id="1026" name="Picture 2" descr="Fluo hesje | Sint-Ludgardis Schilde webshop">
            <a:extLst>
              <a:ext uri="{FF2B5EF4-FFF2-40B4-BE49-F238E27FC236}">
                <a16:creationId xmlns:a16="http://schemas.microsoft.com/office/drawing/2014/main" id="{DAAC18F9-CC8B-822D-CA39-A5E3B2D15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910" y="1560962"/>
            <a:ext cx="1532130" cy="204410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2AEA26FB-0A9B-5A0E-CE14-C375CFD4EDAC}"/>
              </a:ext>
            </a:extLst>
          </p:cNvPr>
          <p:cNvSpPr txBox="1"/>
          <p:nvPr/>
        </p:nvSpPr>
        <p:spPr>
          <a:xfrm>
            <a:off x="452083" y="4963234"/>
            <a:ext cx="7034567" cy="1384995"/>
          </a:xfrm>
          <a:prstGeom prst="rect">
            <a:avLst/>
          </a:prstGeom>
          <a:noFill/>
        </p:spPr>
        <p:txBody>
          <a:bodyPr wrap="square" lIns="91440" tIns="45720" rIns="91440" bIns="45720" rtlCol="0" anchor="t">
            <a:spAutoFit/>
          </a:bodyPr>
          <a:lstStyle/>
          <a:p>
            <a:r>
              <a:rPr lang="nl-BE" sz="2800" b="1">
                <a:solidFill>
                  <a:srgbClr val="FF0000"/>
                </a:solidFill>
                <a:latin typeface="Arial Nova"/>
              </a:rPr>
              <a:t>Na schooltijd</a:t>
            </a:r>
            <a:r>
              <a:rPr lang="nl-BE" sz="2800" b="1">
                <a:solidFill>
                  <a:schemeClr val="accent1"/>
                </a:solidFill>
                <a:latin typeface="Arial Nova"/>
              </a:rPr>
              <a:t> is er nog </a:t>
            </a:r>
            <a:r>
              <a:rPr lang="nl-BE" sz="2800" b="1">
                <a:solidFill>
                  <a:srgbClr val="FF0000"/>
                </a:solidFill>
                <a:latin typeface="Arial Nova"/>
              </a:rPr>
              <a:t>toezicht tot 15u45</a:t>
            </a:r>
            <a:r>
              <a:rPr lang="nl-BE" sz="2800" b="1">
                <a:solidFill>
                  <a:schemeClr val="accent1"/>
                </a:solidFill>
                <a:latin typeface="Arial Nova"/>
              </a:rPr>
              <a:t>.  Nadien neemt ‘FERM’ het toezicht over.</a:t>
            </a:r>
          </a:p>
        </p:txBody>
      </p:sp>
      <p:sp>
        <p:nvSpPr>
          <p:cNvPr id="3" name="Tekstvak 2">
            <a:extLst>
              <a:ext uri="{FF2B5EF4-FFF2-40B4-BE49-F238E27FC236}">
                <a16:creationId xmlns:a16="http://schemas.microsoft.com/office/drawing/2014/main" id="{E1F67966-A42D-C48F-9EB2-B3875656767D}"/>
              </a:ext>
            </a:extLst>
          </p:cNvPr>
          <p:cNvSpPr txBox="1"/>
          <p:nvPr/>
        </p:nvSpPr>
        <p:spPr>
          <a:xfrm>
            <a:off x="8191500" y="4886325"/>
            <a:ext cx="1790700" cy="369332"/>
          </a:xfrm>
          <a:prstGeom prst="rect">
            <a:avLst/>
          </a:prstGeom>
          <a:noFill/>
        </p:spPr>
        <p:txBody>
          <a:bodyPr wrap="square" rtlCol="0">
            <a:spAutoFit/>
          </a:bodyPr>
          <a:lstStyle/>
          <a:p>
            <a:r>
              <a:rPr lang="nl-NL">
                <a:highlight>
                  <a:srgbClr val="FFFF00"/>
                </a:highlight>
              </a:rPr>
              <a:t>Foto FERM</a:t>
            </a:r>
            <a:endParaRPr lang="nl-BE">
              <a:highlight>
                <a:srgbClr val="FFFF00"/>
              </a:highlight>
            </a:endParaRPr>
          </a:p>
        </p:txBody>
      </p:sp>
      <p:pic>
        <p:nvPicPr>
          <p:cNvPr id="10" name="Afbeelding 8" descr="Afbeelding met pijl&#10;&#10;Automatisch gegenereerde beschrijving">
            <a:extLst>
              <a:ext uri="{FF2B5EF4-FFF2-40B4-BE49-F238E27FC236}">
                <a16:creationId xmlns:a16="http://schemas.microsoft.com/office/drawing/2014/main" id="{887758D7-E15A-8689-5DAA-B265D5577D57}"/>
              </a:ext>
            </a:extLst>
          </p:cNvPr>
          <p:cNvPicPr>
            <a:picLocks noChangeAspect="1"/>
          </p:cNvPicPr>
          <p:nvPr/>
        </p:nvPicPr>
        <p:blipFill>
          <a:blip r:embed="rId6"/>
          <a:stretch>
            <a:fillRect/>
          </a:stretch>
        </p:blipFill>
        <p:spPr>
          <a:xfrm>
            <a:off x="9385465" y="162927"/>
            <a:ext cx="1268682" cy="891367"/>
          </a:xfrm>
          <a:prstGeom prst="rect">
            <a:avLst/>
          </a:prstGeom>
        </p:spPr>
      </p:pic>
      <p:pic>
        <p:nvPicPr>
          <p:cNvPr id="9" name="Picture 10">
            <a:extLst>
              <a:ext uri="{FF2B5EF4-FFF2-40B4-BE49-F238E27FC236}">
                <a16:creationId xmlns:a16="http://schemas.microsoft.com/office/drawing/2014/main" id="{F3613DB2-4A39-D24C-3849-C654EB7E55EA}"/>
              </a:ext>
            </a:extLst>
          </p:cNvPr>
          <p:cNvPicPr>
            <a:picLocks noChangeAspect="1"/>
          </p:cNvPicPr>
          <p:nvPr/>
        </p:nvPicPr>
        <p:blipFill>
          <a:blip r:embed="rId7"/>
          <a:stretch>
            <a:fillRect/>
          </a:stretch>
        </p:blipFill>
        <p:spPr>
          <a:xfrm>
            <a:off x="7910945" y="3993573"/>
            <a:ext cx="2743200" cy="2057400"/>
          </a:xfrm>
          <a:prstGeom prst="rect">
            <a:avLst/>
          </a:prstGeom>
        </p:spPr>
      </p:pic>
    </p:spTree>
    <p:extLst>
      <p:ext uri="{BB962C8B-B14F-4D97-AF65-F5344CB8AC3E}">
        <p14:creationId xmlns:p14="http://schemas.microsoft.com/office/powerpoint/2010/main" val="2433549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9" name="Tekstvak 8">
            <a:extLst>
              <a:ext uri="{FF2B5EF4-FFF2-40B4-BE49-F238E27FC236}">
                <a16:creationId xmlns:a16="http://schemas.microsoft.com/office/drawing/2014/main" id="{F3495F75-F866-C322-CF3C-69D449F495B7}"/>
              </a:ext>
            </a:extLst>
          </p:cNvPr>
          <p:cNvSpPr txBox="1"/>
          <p:nvPr/>
        </p:nvSpPr>
        <p:spPr>
          <a:xfrm>
            <a:off x="4568934" y="1767267"/>
            <a:ext cx="534587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cs typeface="Calibri"/>
              </a:rPr>
              <a:t>Op het einde van de speeltijd, rinkelt de </a:t>
            </a:r>
            <a:r>
              <a:rPr lang="nl-NL" sz="2800" b="1">
                <a:solidFill>
                  <a:srgbClr val="FF0000"/>
                </a:solidFill>
                <a:latin typeface="Arial Nova"/>
                <a:cs typeface="Calibri"/>
              </a:rPr>
              <a:t>bel</a:t>
            </a:r>
            <a:r>
              <a:rPr lang="nl-NL" sz="2800" b="1">
                <a:solidFill>
                  <a:schemeClr val="accent1"/>
                </a:solidFill>
                <a:latin typeface="Arial Nova"/>
                <a:cs typeface="Calibri"/>
              </a:rPr>
              <a:t>!</a:t>
            </a:r>
            <a:endParaRPr lang="nl-NL">
              <a:solidFill>
                <a:schemeClr val="accent1"/>
              </a:solidFill>
            </a:endParaRPr>
          </a:p>
          <a:p>
            <a:pPr algn="ctr"/>
            <a:r>
              <a:rPr lang="nl-NL" sz="2800" b="1">
                <a:solidFill>
                  <a:schemeClr val="accent1"/>
                </a:solidFill>
                <a:latin typeface="Arial Nova"/>
                <a:cs typeface="Calibri"/>
              </a:rPr>
              <a:t>We vragen om dan </a:t>
            </a:r>
            <a:r>
              <a:rPr lang="nl-NL" sz="2800" b="1">
                <a:solidFill>
                  <a:srgbClr val="FF0000"/>
                </a:solidFill>
                <a:latin typeface="Arial Nova"/>
                <a:cs typeface="Calibri"/>
              </a:rPr>
              <a:t>onmiddellijk op je stip in de rij</a:t>
            </a:r>
            <a:r>
              <a:rPr lang="nl-NL" sz="2800" b="1">
                <a:solidFill>
                  <a:schemeClr val="accent1"/>
                </a:solidFill>
                <a:latin typeface="Arial Nova"/>
                <a:cs typeface="Calibri"/>
              </a:rPr>
              <a:t> te </a:t>
            </a:r>
            <a:r>
              <a:rPr lang="nl-NL" sz="2800" b="1">
                <a:solidFill>
                  <a:srgbClr val="FF0000"/>
                </a:solidFill>
                <a:latin typeface="Arial Nova"/>
                <a:cs typeface="Calibri"/>
              </a:rPr>
              <a:t>gaan staan</a:t>
            </a:r>
            <a:r>
              <a:rPr lang="nl-NL" sz="2800" b="1">
                <a:solidFill>
                  <a:schemeClr val="accent1"/>
                </a:solidFill>
                <a:latin typeface="Arial Nova"/>
                <a:cs typeface="Calibri"/>
              </a:rPr>
              <a:t>.</a:t>
            </a:r>
          </a:p>
          <a:p>
            <a:pPr algn="ctr"/>
            <a:endParaRPr lang="nl-NL" sz="2800" b="1">
              <a:solidFill>
                <a:schemeClr val="accent1"/>
              </a:solidFill>
              <a:latin typeface="Arial Nova"/>
              <a:cs typeface="Calibri"/>
            </a:endParaRPr>
          </a:p>
          <a:p>
            <a:pPr algn="ctr"/>
            <a:endParaRPr lang="nl-NL" sz="2800" b="1">
              <a:solidFill>
                <a:schemeClr val="accent1"/>
              </a:solidFill>
              <a:latin typeface="Arial Nova"/>
              <a:cs typeface="Calibri"/>
            </a:endParaRPr>
          </a:p>
          <a:p>
            <a:pPr algn="ctr"/>
            <a:r>
              <a:rPr lang="nl-NL" sz="2800" b="1">
                <a:solidFill>
                  <a:schemeClr val="accent1"/>
                </a:solidFill>
                <a:latin typeface="Arial Nova"/>
                <a:cs typeface="Calibri"/>
              </a:rPr>
              <a:t>Ga dus best al bij het begin van de speeltijd naar het toilet!</a:t>
            </a:r>
          </a:p>
          <a:p>
            <a:pPr algn="ctr"/>
            <a:endParaRPr lang="nl-NL" sz="2800" b="1">
              <a:solidFill>
                <a:schemeClr val="accent1"/>
              </a:solidFill>
              <a:latin typeface="Arial Nova"/>
              <a:cs typeface="Calibri"/>
            </a:endParaRPr>
          </a:p>
        </p:txBody>
      </p:sp>
      <p:pic>
        <p:nvPicPr>
          <p:cNvPr id="10" name="Afbeelding 10" descr="Afbeelding met tekst, clipart, vectorafbeeldingen&#10;&#10;Automatisch gegenereerde beschrijving">
            <a:extLst>
              <a:ext uri="{FF2B5EF4-FFF2-40B4-BE49-F238E27FC236}">
                <a16:creationId xmlns:a16="http://schemas.microsoft.com/office/drawing/2014/main" id="{AF9F8AE0-0B43-70D6-4CC7-B67B761C086B}"/>
              </a:ext>
            </a:extLst>
          </p:cNvPr>
          <p:cNvPicPr>
            <a:picLocks noChangeAspect="1"/>
          </p:cNvPicPr>
          <p:nvPr/>
        </p:nvPicPr>
        <p:blipFill rotWithShape="1">
          <a:blip r:embed="rId6"/>
          <a:srcRect t="3448"/>
          <a:stretch/>
        </p:blipFill>
        <p:spPr>
          <a:xfrm>
            <a:off x="708389" y="3787990"/>
            <a:ext cx="2343150" cy="2547447"/>
          </a:xfrm>
          <a:prstGeom prst="rect">
            <a:avLst/>
          </a:prstGeom>
        </p:spPr>
      </p:pic>
      <p:pic>
        <p:nvPicPr>
          <p:cNvPr id="11" name="Afbeelding 11" descr="Afbeelding met schematisch&#10;&#10;Automatisch gegenereerde beschrijving">
            <a:extLst>
              <a:ext uri="{FF2B5EF4-FFF2-40B4-BE49-F238E27FC236}">
                <a16:creationId xmlns:a16="http://schemas.microsoft.com/office/drawing/2014/main" id="{F24213DE-FF9A-A1DA-A0B5-EC20E7947F3E}"/>
              </a:ext>
            </a:extLst>
          </p:cNvPr>
          <p:cNvPicPr>
            <a:picLocks noChangeAspect="1"/>
          </p:cNvPicPr>
          <p:nvPr/>
        </p:nvPicPr>
        <p:blipFill rotWithShape="1">
          <a:blip r:embed="rId7"/>
          <a:srcRect t="7884" b="12863"/>
          <a:stretch/>
        </p:blipFill>
        <p:spPr>
          <a:xfrm>
            <a:off x="548244" y="1285504"/>
            <a:ext cx="2743200" cy="2174075"/>
          </a:xfrm>
          <a:prstGeom prst="rect">
            <a:avLst/>
          </a:prstGeom>
        </p:spPr>
      </p:pic>
    </p:spTree>
    <p:extLst>
      <p:ext uri="{BB962C8B-B14F-4D97-AF65-F5344CB8AC3E}">
        <p14:creationId xmlns:p14="http://schemas.microsoft.com/office/powerpoint/2010/main" val="475678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B70776B3-7911-499A-918C-C33A85C5C7E9}"/>
              </a:ext>
            </a:extLst>
          </p:cNvPr>
          <p:cNvSpPr txBox="1"/>
          <p:nvPr/>
        </p:nvSpPr>
        <p:spPr>
          <a:xfrm>
            <a:off x="3110552" y="4517977"/>
            <a:ext cx="504057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De stippen op de speelplaats helpen je om een mooie rij te vormen.</a:t>
            </a:r>
            <a:endParaRPr lang="nl-NL">
              <a:solidFill>
                <a:schemeClr val="accent1"/>
              </a:solidFill>
            </a:endParaRPr>
          </a:p>
        </p:txBody>
      </p:sp>
      <p:sp>
        <p:nvSpPr>
          <p:cNvPr id="10" name="Tekstvak 9">
            <a:extLst>
              <a:ext uri="{FF2B5EF4-FFF2-40B4-BE49-F238E27FC236}">
                <a16:creationId xmlns:a16="http://schemas.microsoft.com/office/drawing/2014/main" id="{882E5AB0-BF85-DDED-C4A5-D6E51BD53AF9}"/>
              </a:ext>
            </a:extLst>
          </p:cNvPr>
          <p:cNvSpPr txBox="1"/>
          <p:nvPr/>
        </p:nvSpPr>
        <p:spPr>
          <a:xfrm>
            <a:off x="4449738" y="261582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highlight>
                  <a:srgbClr val="FFFF00"/>
                </a:highlight>
                <a:cs typeface="Calibri"/>
              </a:rPr>
              <a:t>Foto stippen rij</a:t>
            </a:r>
          </a:p>
        </p:txBody>
      </p:sp>
      <p:pic>
        <p:nvPicPr>
          <p:cNvPr id="11" name="Picture 11">
            <a:extLst>
              <a:ext uri="{FF2B5EF4-FFF2-40B4-BE49-F238E27FC236}">
                <a16:creationId xmlns:a16="http://schemas.microsoft.com/office/drawing/2014/main" id="{8F9E8075-E2A3-5525-0026-FA779893B2BA}"/>
              </a:ext>
            </a:extLst>
          </p:cNvPr>
          <p:cNvPicPr>
            <a:picLocks noChangeAspect="1"/>
          </p:cNvPicPr>
          <p:nvPr/>
        </p:nvPicPr>
        <p:blipFill>
          <a:blip r:embed="rId6"/>
          <a:stretch>
            <a:fillRect/>
          </a:stretch>
        </p:blipFill>
        <p:spPr>
          <a:xfrm>
            <a:off x="3783106" y="1402977"/>
            <a:ext cx="3942229" cy="2965076"/>
          </a:xfrm>
          <a:prstGeom prst="rect">
            <a:avLst/>
          </a:prstGeom>
        </p:spPr>
      </p:pic>
    </p:spTree>
    <p:extLst>
      <p:ext uri="{BB962C8B-B14F-4D97-AF65-F5344CB8AC3E}">
        <p14:creationId xmlns:p14="http://schemas.microsoft.com/office/powerpoint/2010/main" val="2670555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3FAF8B30-B90F-9B3D-6B81-111636F14D70}"/>
              </a:ext>
            </a:extLst>
          </p:cNvPr>
          <p:cNvSpPr txBox="1"/>
          <p:nvPr/>
        </p:nvSpPr>
        <p:spPr>
          <a:xfrm>
            <a:off x="449240" y="1879410"/>
            <a:ext cx="1049967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000" b="1">
                <a:solidFill>
                  <a:schemeClr val="accent1"/>
                </a:solidFill>
                <a:latin typeface="Arial Nova"/>
              </a:rPr>
              <a:t>Deel 3 :</a:t>
            </a:r>
            <a:endParaRPr lang="nl-NL" sz="4000">
              <a:solidFill>
                <a:schemeClr val="accent1"/>
              </a:solidFill>
              <a:latin typeface="Calibri" panose="020F0502020204030204"/>
              <a:cs typeface="Calibri"/>
            </a:endParaRPr>
          </a:p>
          <a:p>
            <a:pPr algn="ctr"/>
            <a:endParaRPr lang="nl-NL" sz="6000" b="1">
              <a:solidFill>
                <a:schemeClr val="accent1"/>
              </a:solidFill>
              <a:latin typeface="Arial Nova"/>
            </a:endParaRPr>
          </a:p>
          <a:p>
            <a:pPr algn="ctr"/>
            <a:r>
              <a:rPr lang="nl-NL" sz="6000" b="1">
                <a:solidFill>
                  <a:schemeClr val="accent1"/>
                </a:solidFill>
                <a:latin typeface="Arial Nova"/>
              </a:rPr>
              <a:t> </a:t>
            </a:r>
            <a:r>
              <a:rPr lang="nl-NL" sz="6000" b="1">
                <a:solidFill>
                  <a:schemeClr val="accent6"/>
                </a:solidFill>
                <a:latin typeface="Arial Nova"/>
              </a:rPr>
              <a:t>TOILETAFSPRAKE</a:t>
            </a:r>
            <a:r>
              <a:rPr lang="nl-NL" sz="6000" b="1">
                <a:solidFill>
                  <a:schemeClr val="accent6"/>
                </a:solidFill>
                <a:latin typeface="Arial Nova"/>
                <a:cs typeface="Calibri"/>
              </a:rPr>
              <a:t>N</a:t>
            </a:r>
            <a:endParaRPr lang="nl-NL" sz="6000">
              <a:solidFill>
                <a:schemeClr val="accent6"/>
              </a:solidFill>
              <a:cs typeface="Calibri"/>
            </a:endParaRPr>
          </a:p>
        </p:txBody>
      </p:sp>
    </p:spTree>
    <p:extLst>
      <p:ext uri="{BB962C8B-B14F-4D97-AF65-F5344CB8AC3E}">
        <p14:creationId xmlns:p14="http://schemas.microsoft.com/office/powerpoint/2010/main" val="1996613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pic>
        <p:nvPicPr>
          <p:cNvPr id="9" name="Afbeelding 9" descr="Afbeelding met toilet, overdekt&#10;&#10;Automatisch gegenereerde beschrijving">
            <a:extLst>
              <a:ext uri="{FF2B5EF4-FFF2-40B4-BE49-F238E27FC236}">
                <a16:creationId xmlns:a16="http://schemas.microsoft.com/office/drawing/2014/main" id="{9917DF92-1933-6BCB-8458-A3D5D9BC2AD5}"/>
              </a:ext>
            </a:extLst>
          </p:cNvPr>
          <p:cNvPicPr>
            <a:picLocks noChangeAspect="1"/>
          </p:cNvPicPr>
          <p:nvPr/>
        </p:nvPicPr>
        <p:blipFill>
          <a:blip r:embed="rId6"/>
          <a:stretch>
            <a:fillRect/>
          </a:stretch>
        </p:blipFill>
        <p:spPr>
          <a:xfrm>
            <a:off x="300251" y="2080146"/>
            <a:ext cx="3471080" cy="3471080"/>
          </a:xfrm>
          <a:prstGeom prst="rect">
            <a:avLst/>
          </a:prstGeom>
        </p:spPr>
      </p:pic>
      <p:sp>
        <p:nvSpPr>
          <p:cNvPr id="10" name="Tekstvak 9">
            <a:extLst>
              <a:ext uri="{FF2B5EF4-FFF2-40B4-BE49-F238E27FC236}">
                <a16:creationId xmlns:a16="http://schemas.microsoft.com/office/drawing/2014/main" id="{DDCBD343-20D9-3CBB-0322-91566FCAE7F9}"/>
              </a:ext>
            </a:extLst>
          </p:cNvPr>
          <p:cNvSpPr txBox="1"/>
          <p:nvPr/>
        </p:nvSpPr>
        <p:spPr>
          <a:xfrm>
            <a:off x="4048836" y="1404583"/>
            <a:ext cx="661006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FF0000"/>
                </a:solidFill>
                <a:latin typeface="Arial Nova"/>
              </a:rPr>
              <a:t>Bij voorkeur gebeurt het toiletbezoek bij de start van de speeltijd.</a:t>
            </a:r>
            <a:endParaRPr lang="nl-NL">
              <a:solidFill>
                <a:srgbClr val="FF0000"/>
              </a:solidFill>
              <a:latin typeface="Calibri" panose="020F0502020204030204"/>
              <a:cs typeface="Calibri" panose="020F0502020204030204"/>
            </a:endParaRPr>
          </a:p>
          <a:p>
            <a:pPr algn="ctr"/>
            <a:endParaRPr lang="nl-NL" sz="2800" b="1">
              <a:solidFill>
                <a:schemeClr val="accent1"/>
              </a:solidFill>
              <a:latin typeface="Arial Nova"/>
              <a:cs typeface="Calibri" panose="020F0502020204030204"/>
            </a:endParaRPr>
          </a:p>
          <a:p>
            <a:pPr algn="ctr"/>
            <a:r>
              <a:rPr lang="nl-NL" sz="2800" b="1">
                <a:solidFill>
                  <a:schemeClr val="accent1"/>
                </a:solidFill>
                <a:latin typeface="Arial Nova"/>
                <a:cs typeface="Calibri" panose="020F0502020204030204"/>
              </a:rPr>
              <a:t>Indien je toch tijdens de lesuren naar het toilet wil, vraag je eerst de toestemming aan de leerkracht.</a:t>
            </a:r>
          </a:p>
          <a:p>
            <a:pPr algn="ctr"/>
            <a:r>
              <a:rPr lang="nl-NL" sz="2800" b="1">
                <a:solidFill>
                  <a:schemeClr val="accent1"/>
                </a:solidFill>
                <a:latin typeface="Arial Nova"/>
                <a:cs typeface="Calibri" panose="020F0502020204030204"/>
              </a:rPr>
              <a:t>Met een </a:t>
            </a:r>
            <a:r>
              <a:rPr lang="nl-NL" sz="2800" b="1">
                <a:solidFill>
                  <a:srgbClr val="FF0000"/>
                </a:solidFill>
                <a:latin typeface="Arial Nova"/>
                <a:cs typeface="Calibri" panose="020F0502020204030204"/>
              </a:rPr>
              <a:t>gangpasje</a:t>
            </a:r>
            <a:r>
              <a:rPr lang="nl-NL" sz="2800" b="1">
                <a:solidFill>
                  <a:schemeClr val="accent1"/>
                </a:solidFill>
                <a:latin typeface="Arial Nova"/>
                <a:cs typeface="Calibri" panose="020F0502020204030204"/>
              </a:rPr>
              <a:t> kan je dan gaan.</a:t>
            </a:r>
          </a:p>
          <a:p>
            <a:pPr algn="ctr"/>
            <a:endParaRPr lang="nl-NL" sz="2800" b="1">
              <a:solidFill>
                <a:schemeClr val="accent1"/>
              </a:solidFill>
              <a:latin typeface="Arial Nova"/>
              <a:cs typeface="Calibri" panose="020F0502020204030204"/>
            </a:endParaRPr>
          </a:p>
          <a:p>
            <a:pPr algn="ctr"/>
            <a:r>
              <a:rPr lang="nl-NL" sz="2800" b="1">
                <a:solidFill>
                  <a:srgbClr val="FF0000"/>
                </a:solidFill>
                <a:latin typeface="Arial Nova"/>
                <a:cs typeface="Calibri" panose="020F0502020204030204"/>
              </a:rPr>
              <a:t>Was altijd je handen na een toiletbezoek, droog je handen en drop het papier in de afvalemmer, a.u.b.!</a:t>
            </a:r>
            <a:endParaRPr lang="nl-NL" sz="2800" b="1">
              <a:solidFill>
                <a:schemeClr val="accent1"/>
              </a:solidFill>
              <a:latin typeface="Arial Nova"/>
              <a:cs typeface="Calibri" panose="020F0502020204030204"/>
            </a:endParaRPr>
          </a:p>
        </p:txBody>
      </p:sp>
    </p:spTree>
    <p:extLst>
      <p:ext uri="{BB962C8B-B14F-4D97-AF65-F5344CB8AC3E}">
        <p14:creationId xmlns:p14="http://schemas.microsoft.com/office/powerpoint/2010/main" val="3539885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AAAAD529-DCA0-7F1B-454A-340D43836FF4}"/>
              </a:ext>
            </a:extLst>
          </p:cNvPr>
          <p:cNvSpPr txBox="1"/>
          <p:nvPr/>
        </p:nvSpPr>
        <p:spPr>
          <a:xfrm>
            <a:off x="1848134" y="1600768"/>
            <a:ext cx="748579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De toiletten zijn geen verzamelplaats om te spelen of te babbelen met vrienden...</a:t>
            </a:r>
          </a:p>
          <a:p>
            <a:pPr algn="ctr"/>
            <a:r>
              <a:rPr lang="nl-NL" sz="2800" b="1">
                <a:solidFill>
                  <a:schemeClr val="accent1"/>
                </a:solidFill>
                <a:latin typeface="Arial Nova"/>
              </a:rPr>
              <a:t>Houd je toiletbezoek zo kort mogelijk.</a:t>
            </a:r>
          </a:p>
        </p:txBody>
      </p:sp>
      <p:sp>
        <p:nvSpPr>
          <p:cNvPr id="11" name="Tekstvak 10">
            <a:extLst>
              <a:ext uri="{FF2B5EF4-FFF2-40B4-BE49-F238E27FC236}">
                <a16:creationId xmlns:a16="http://schemas.microsoft.com/office/drawing/2014/main" id="{391D854D-FAC7-B395-7FD0-A785E958C9E6}"/>
              </a:ext>
            </a:extLst>
          </p:cNvPr>
          <p:cNvSpPr txBox="1"/>
          <p:nvPr/>
        </p:nvSpPr>
        <p:spPr>
          <a:xfrm>
            <a:off x="164911" y="5513126"/>
            <a:ext cx="112503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Fijn dat je het toilet netjes achter laat voor de volgende bezoeker!</a:t>
            </a:r>
            <a:endParaRPr lang="nl-NL">
              <a:solidFill>
                <a:schemeClr val="accent1"/>
              </a:solidFill>
            </a:endParaRPr>
          </a:p>
        </p:txBody>
      </p:sp>
      <p:pic>
        <p:nvPicPr>
          <p:cNvPr id="12" name="Picture 12">
            <a:extLst>
              <a:ext uri="{FF2B5EF4-FFF2-40B4-BE49-F238E27FC236}">
                <a16:creationId xmlns:a16="http://schemas.microsoft.com/office/drawing/2014/main" id="{037172D6-0FCB-43C7-666B-B3AB6FABDAE2}"/>
              </a:ext>
            </a:extLst>
          </p:cNvPr>
          <p:cNvPicPr>
            <a:picLocks noChangeAspect="1"/>
          </p:cNvPicPr>
          <p:nvPr/>
        </p:nvPicPr>
        <p:blipFill>
          <a:blip r:embed="rId6"/>
          <a:stretch>
            <a:fillRect/>
          </a:stretch>
        </p:blipFill>
        <p:spPr>
          <a:xfrm>
            <a:off x="2391266" y="3107310"/>
            <a:ext cx="2743200" cy="2057400"/>
          </a:xfrm>
          <a:prstGeom prst="rect">
            <a:avLst/>
          </a:prstGeom>
        </p:spPr>
      </p:pic>
      <p:pic>
        <p:nvPicPr>
          <p:cNvPr id="13" name="Picture 13">
            <a:extLst>
              <a:ext uri="{FF2B5EF4-FFF2-40B4-BE49-F238E27FC236}">
                <a16:creationId xmlns:a16="http://schemas.microsoft.com/office/drawing/2014/main" id="{3FA850BA-E87E-6971-195F-1C6DE8371A3D}"/>
              </a:ext>
            </a:extLst>
          </p:cNvPr>
          <p:cNvPicPr>
            <a:picLocks noChangeAspect="1"/>
          </p:cNvPicPr>
          <p:nvPr/>
        </p:nvPicPr>
        <p:blipFill>
          <a:blip r:embed="rId7"/>
          <a:stretch>
            <a:fillRect/>
          </a:stretch>
        </p:blipFill>
        <p:spPr>
          <a:xfrm>
            <a:off x="6138420" y="3107310"/>
            <a:ext cx="2743200" cy="2057400"/>
          </a:xfrm>
          <a:prstGeom prst="rect">
            <a:avLst/>
          </a:prstGeom>
        </p:spPr>
      </p:pic>
    </p:spTree>
    <p:extLst>
      <p:ext uri="{BB962C8B-B14F-4D97-AF65-F5344CB8AC3E}">
        <p14:creationId xmlns:p14="http://schemas.microsoft.com/office/powerpoint/2010/main" val="3058328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3FAF8B30-B90F-9B3D-6B81-111636F14D70}"/>
              </a:ext>
            </a:extLst>
          </p:cNvPr>
          <p:cNvSpPr txBox="1"/>
          <p:nvPr/>
        </p:nvSpPr>
        <p:spPr>
          <a:xfrm>
            <a:off x="449240" y="1879410"/>
            <a:ext cx="1049967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000" b="1">
                <a:solidFill>
                  <a:schemeClr val="accent1"/>
                </a:solidFill>
                <a:latin typeface="Arial Nova"/>
              </a:rPr>
              <a:t>Deel 4 :</a:t>
            </a:r>
            <a:endParaRPr lang="nl-NL" sz="4000">
              <a:solidFill>
                <a:schemeClr val="accent1"/>
              </a:solidFill>
              <a:latin typeface="Calibri" panose="020F0502020204030204"/>
              <a:cs typeface="Calibri"/>
            </a:endParaRPr>
          </a:p>
          <a:p>
            <a:pPr algn="ctr"/>
            <a:endParaRPr lang="nl-NL" sz="6000" b="1">
              <a:solidFill>
                <a:schemeClr val="accent1"/>
              </a:solidFill>
              <a:latin typeface="Arial Nova"/>
            </a:endParaRPr>
          </a:p>
          <a:p>
            <a:pPr algn="ctr"/>
            <a:r>
              <a:rPr lang="nl-NL" sz="6000" b="1">
                <a:solidFill>
                  <a:schemeClr val="accent1"/>
                </a:solidFill>
                <a:latin typeface="Arial Nova"/>
              </a:rPr>
              <a:t> </a:t>
            </a:r>
            <a:r>
              <a:rPr lang="nl-NL" sz="6000" b="1">
                <a:solidFill>
                  <a:schemeClr val="accent6"/>
                </a:solidFill>
                <a:latin typeface="Arial Nova"/>
              </a:rPr>
              <a:t>REFTERAFSPRAKE</a:t>
            </a:r>
            <a:r>
              <a:rPr lang="nl-NL" sz="6000" b="1">
                <a:solidFill>
                  <a:schemeClr val="accent6"/>
                </a:solidFill>
                <a:latin typeface="Arial Nova"/>
                <a:cs typeface="Calibri"/>
              </a:rPr>
              <a:t>N</a:t>
            </a:r>
            <a:endParaRPr lang="nl-NL" sz="6000">
              <a:solidFill>
                <a:schemeClr val="accent6"/>
              </a:solidFill>
              <a:cs typeface="Calibri"/>
            </a:endParaRPr>
          </a:p>
        </p:txBody>
      </p:sp>
    </p:spTree>
    <p:extLst>
      <p:ext uri="{BB962C8B-B14F-4D97-AF65-F5344CB8AC3E}">
        <p14:creationId xmlns:p14="http://schemas.microsoft.com/office/powerpoint/2010/main" val="3352713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1212125" y="4470638"/>
            <a:ext cx="876623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cs typeface="Calibri"/>
              </a:rPr>
              <a:t>Om </a:t>
            </a:r>
            <a:r>
              <a:rPr lang="nl-NL" sz="2800" b="1">
                <a:solidFill>
                  <a:srgbClr val="FF0000"/>
                </a:solidFill>
                <a:latin typeface="Arial Nova"/>
                <a:cs typeface="Calibri"/>
              </a:rPr>
              <a:t>12u20 </a:t>
            </a:r>
            <a:r>
              <a:rPr lang="nl-NL" sz="2800" b="1">
                <a:solidFill>
                  <a:schemeClr val="accent1"/>
                </a:solidFill>
                <a:latin typeface="Arial Nova"/>
                <a:cs typeface="Calibri"/>
              </a:rPr>
              <a:t>verzamelen alle leerlingen zich in een rij aan de </a:t>
            </a:r>
            <a:r>
              <a:rPr lang="nl-NL" sz="2800" b="1">
                <a:solidFill>
                  <a:srgbClr val="FF0000"/>
                </a:solidFill>
                <a:latin typeface="Arial Nova"/>
                <a:cs typeface="Calibri"/>
              </a:rPr>
              <a:t>grote poort van de kleuterspeelplaats</a:t>
            </a:r>
            <a:r>
              <a:rPr lang="nl-NL" sz="2800" b="1">
                <a:solidFill>
                  <a:schemeClr val="accent1"/>
                </a:solidFill>
                <a:latin typeface="Arial Nova"/>
                <a:cs typeface="Calibri"/>
              </a:rPr>
              <a:t>. De leerkracht die toezicht heeft in de refter begeleidt de rij naar de refter.</a:t>
            </a: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39A293E2-1909-18A6-709D-0F0A9D5A4BDC}"/>
              </a:ext>
            </a:extLst>
          </p:cNvPr>
          <p:cNvSpPr txBox="1"/>
          <p:nvPr/>
        </p:nvSpPr>
        <p:spPr>
          <a:xfrm>
            <a:off x="4223162" y="217961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highlight>
                  <a:srgbClr val="FFFF00"/>
                </a:highlight>
                <a:cs typeface="Calibri"/>
              </a:rPr>
              <a:t>Foto rij naar de refter</a:t>
            </a:r>
            <a:endParaRPr lang="nl-NL">
              <a:highlight>
                <a:srgbClr val="FFFF00"/>
              </a:highlight>
            </a:endParaRPr>
          </a:p>
        </p:txBody>
      </p:sp>
      <p:pic>
        <p:nvPicPr>
          <p:cNvPr id="10" name="Picture 10">
            <a:extLst>
              <a:ext uri="{FF2B5EF4-FFF2-40B4-BE49-F238E27FC236}">
                <a16:creationId xmlns:a16="http://schemas.microsoft.com/office/drawing/2014/main" id="{8B145E61-7624-210F-D607-6E973CF4EB7E}"/>
              </a:ext>
            </a:extLst>
          </p:cNvPr>
          <p:cNvPicPr>
            <a:picLocks noChangeAspect="1"/>
          </p:cNvPicPr>
          <p:nvPr/>
        </p:nvPicPr>
        <p:blipFill>
          <a:blip r:embed="rId6"/>
          <a:stretch>
            <a:fillRect/>
          </a:stretch>
        </p:blipFill>
        <p:spPr>
          <a:xfrm>
            <a:off x="3590059" y="1387186"/>
            <a:ext cx="3868881" cy="2905990"/>
          </a:xfrm>
          <a:prstGeom prst="rect">
            <a:avLst/>
          </a:prstGeom>
        </p:spPr>
      </p:pic>
    </p:spTree>
    <p:extLst>
      <p:ext uri="{BB962C8B-B14F-4D97-AF65-F5344CB8AC3E}">
        <p14:creationId xmlns:p14="http://schemas.microsoft.com/office/powerpoint/2010/main" val="57587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938A84BE-66AF-094D-4264-80187E663157}"/>
              </a:ext>
            </a:extLst>
          </p:cNvPr>
          <p:cNvSpPr txBox="1"/>
          <p:nvPr/>
        </p:nvSpPr>
        <p:spPr>
          <a:xfrm>
            <a:off x="1912421" y="2088077"/>
            <a:ext cx="78495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In de refter heeft iedereen een </a:t>
            </a:r>
            <a:r>
              <a:rPr lang="nl-NL" sz="2800" b="1">
                <a:solidFill>
                  <a:srgbClr val="FF0000"/>
                </a:solidFill>
                <a:latin typeface="Arial Nova"/>
              </a:rPr>
              <a:t>vaste zitplaats</a:t>
            </a:r>
            <a:r>
              <a:rPr lang="nl-NL" sz="2800" b="1">
                <a:solidFill>
                  <a:schemeClr val="accent1"/>
                </a:solidFill>
                <a:latin typeface="Arial Nova"/>
              </a:rPr>
              <a:t>.</a:t>
            </a:r>
            <a:endParaRPr lang="nl-NL">
              <a:solidFill>
                <a:schemeClr val="accent1"/>
              </a:solidFill>
            </a:endParaRPr>
          </a:p>
        </p:txBody>
      </p:sp>
      <p:sp>
        <p:nvSpPr>
          <p:cNvPr id="11" name="Tekstvak 10">
            <a:extLst>
              <a:ext uri="{FF2B5EF4-FFF2-40B4-BE49-F238E27FC236}">
                <a16:creationId xmlns:a16="http://schemas.microsoft.com/office/drawing/2014/main" id="{8FA4ADF2-E2ED-D7AB-9FE2-648DB8B89C03}"/>
              </a:ext>
            </a:extLst>
          </p:cNvPr>
          <p:cNvSpPr txBox="1"/>
          <p:nvPr/>
        </p:nvSpPr>
        <p:spPr>
          <a:xfrm>
            <a:off x="462644" y="4059877"/>
            <a:ext cx="1055122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4472C4"/>
                </a:solidFill>
                <a:latin typeface="Arial Nova"/>
              </a:rPr>
              <a:t>Tafels worden niet verschoven, stoelen worden niet zomaar verplaatst naar een andere tafel. Dankjewel!</a:t>
            </a:r>
          </a:p>
          <a:p>
            <a:pPr algn="ctr"/>
            <a:endParaRPr lang="nl-NL" sz="2800" b="1">
              <a:solidFill>
                <a:srgbClr val="4472C4"/>
              </a:solidFill>
              <a:latin typeface="Arial Nova"/>
            </a:endParaRPr>
          </a:p>
          <a:p>
            <a:pPr algn="ctr"/>
            <a:r>
              <a:rPr lang="nl-NL" sz="2800" b="1">
                <a:solidFill>
                  <a:srgbClr val="4472C4"/>
                </a:solidFill>
                <a:latin typeface="Arial Nova"/>
              </a:rPr>
              <a:t>Tussen de herfstvakantie en de paasvakantie worden er </a:t>
            </a:r>
          </a:p>
          <a:p>
            <a:pPr algn="ctr"/>
            <a:r>
              <a:rPr lang="nl-NL" sz="2800" b="1">
                <a:solidFill>
                  <a:srgbClr val="4472C4"/>
                </a:solidFill>
                <a:latin typeface="Arial Nova"/>
              </a:rPr>
              <a:t>GEEN BOTERHAMMEN BUITEN gegeten. </a:t>
            </a:r>
          </a:p>
        </p:txBody>
      </p:sp>
    </p:spTree>
    <p:extLst>
      <p:ext uri="{BB962C8B-B14F-4D97-AF65-F5344CB8AC3E}">
        <p14:creationId xmlns:p14="http://schemas.microsoft.com/office/powerpoint/2010/main" val="276876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B37DDF9D-0912-979B-B407-42F964A965A3}"/>
              </a:ext>
            </a:extLst>
          </p:cNvPr>
          <p:cNvSpPr txBox="1"/>
          <p:nvPr/>
        </p:nvSpPr>
        <p:spPr>
          <a:xfrm>
            <a:off x="611563" y="1214009"/>
            <a:ext cx="10043570"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FF0000"/>
                </a:solidFill>
                <a:latin typeface="Arial Nova"/>
                <a:cs typeface="Calibri"/>
              </a:rPr>
              <a:t>Enkele belangrijke afspraken op een rijtje </a:t>
            </a:r>
            <a:endParaRPr lang="nl-NL"/>
          </a:p>
          <a:p>
            <a:pPr algn="ctr"/>
            <a:r>
              <a:rPr lang="nl-NL" sz="2800" b="1">
                <a:solidFill>
                  <a:srgbClr val="FF0000"/>
                </a:solidFill>
                <a:latin typeface="Arial Nova"/>
                <a:cs typeface="Calibri"/>
              </a:rPr>
              <a:t>om op een fijne manier te kunnen eten:</a:t>
            </a:r>
            <a:endParaRPr lang="nl-NL"/>
          </a:p>
          <a:p>
            <a:pPr algn="ctr"/>
            <a:endParaRPr lang="nl-NL" sz="2800" b="1">
              <a:solidFill>
                <a:srgbClr val="FF0000"/>
              </a:solidFill>
              <a:latin typeface="Arial Nova"/>
              <a:cs typeface="Calibri"/>
            </a:endParaRPr>
          </a:p>
          <a:p>
            <a:pPr marL="457200" indent="-457200" algn="ctr">
              <a:buFont typeface="Arial"/>
              <a:buChar char="•"/>
            </a:pPr>
            <a:r>
              <a:rPr lang="nl-NL" sz="2800" b="1">
                <a:solidFill>
                  <a:schemeClr val="accent1"/>
                </a:solidFill>
                <a:latin typeface="Arial Nova"/>
                <a:cs typeface="Calibri"/>
              </a:rPr>
              <a:t>Lunchgarden-principe : aanschuiven aan de bedieningstoog.</a:t>
            </a:r>
          </a:p>
          <a:p>
            <a:pPr marL="457200" indent="-457200" algn="ctr">
              <a:buFont typeface="Arial"/>
              <a:buChar char="•"/>
            </a:pPr>
            <a:r>
              <a:rPr lang="nl-NL" sz="2800" b="1">
                <a:solidFill>
                  <a:schemeClr val="accent1"/>
                </a:solidFill>
                <a:latin typeface="Arial Nova"/>
                <a:cs typeface="Calibri"/>
              </a:rPr>
              <a:t>We eten met mes en vork.</a:t>
            </a:r>
            <a:endParaRPr lang="nl-NL">
              <a:solidFill>
                <a:schemeClr val="accent1"/>
              </a:solidFill>
            </a:endParaRPr>
          </a:p>
          <a:p>
            <a:pPr marL="457200" indent="-457200" algn="ctr">
              <a:buFont typeface="Arial"/>
              <a:buChar char="•"/>
            </a:pPr>
            <a:r>
              <a:rPr lang="nl-NL" sz="2800" b="1">
                <a:solidFill>
                  <a:schemeClr val="accent1"/>
                </a:solidFill>
                <a:latin typeface="Arial Nova"/>
                <a:cs typeface="Calibri"/>
              </a:rPr>
              <a:t>We praten niet luidop in de refter.  Fluisteren mag.</a:t>
            </a:r>
          </a:p>
          <a:p>
            <a:pPr marL="457200" indent="-457200" algn="ctr">
              <a:buFont typeface="Arial"/>
              <a:buChar char="•"/>
            </a:pPr>
            <a:r>
              <a:rPr lang="nl-NL" sz="2800" b="1">
                <a:solidFill>
                  <a:schemeClr val="accent1"/>
                </a:solidFill>
                <a:latin typeface="Arial Nova"/>
                <a:cs typeface="Calibri"/>
              </a:rPr>
              <a:t>Er wordt ten minste van elk gerecht geproefd.</a:t>
            </a:r>
          </a:p>
          <a:p>
            <a:pPr marL="457200" indent="-457200" algn="ctr">
              <a:buFont typeface="Arial"/>
              <a:buChar char="•"/>
            </a:pPr>
            <a:r>
              <a:rPr lang="nl-NL" sz="2800" b="1">
                <a:solidFill>
                  <a:schemeClr val="accent1"/>
                </a:solidFill>
                <a:latin typeface="Arial Nova"/>
                <a:cs typeface="Calibri"/>
              </a:rPr>
              <a:t>Je doet je best om je bord leeg te eten.</a:t>
            </a:r>
          </a:p>
          <a:p>
            <a:pPr marL="457200" indent="-457200" algn="ctr">
              <a:buFont typeface="Arial"/>
              <a:buChar char="•"/>
            </a:pPr>
            <a:r>
              <a:rPr lang="nl-NL" sz="2800" b="1">
                <a:solidFill>
                  <a:schemeClr val="accent1"/>
                </a:solidFill>
                <a:latin typeface="Arial Nova"/>
                <a:cs typeface="Calibri"/>
              </a:rPr>
              <a:t>Enkel met toestemming van de leerkracht mag je je plaats verlaten.</a:t>
            </a:r>
          </a:p>
          <a:p>
            <a:pPr marL="457200" indent="-457200" algn="ctr">
              <a:buFont typeface="Arial"/>
              <a:buChar char="•"/>
            </a:pPr>
            <a:r>
              <a:rPr lang="nl-NL" sz="2800" b="1">
                <a:solidFill>
                  <a:schemeClr val="accent1"/>
                </a:solidFill>
                <a:latin typeface="Arial Nova"/>
                <a:cs typeface="Calibri"/>
              </a:rPr>
              <a:t>Opruimen gebeurt ordelijk en in stilte.</a:t>
            </a:r>
          </a:p>
          <a:p>
            <a:pPr marL="457200" indent="-457200" algn="ctr">
              <a:buFont typeface="Arial"/>
              <a:buChar char="•"/>
            </a:pPr>
            <a:endParaRPr lang="nl-NL">
              <a:solidFill>
                <a:schemeClr val="accent1"/>
              </a:solidFill>
              <a:latin typeface="Calibri" panose="020F0502020204030204"/>
              <a:cs typeface="Calibri"/>
            </a:endParaRPr>
          </a:p>
          <a:p>
            <a:pPr marL="457200" indent="-457200" algn="ctr">
              <a:buFont typeface="Arial"/>
              <a:buChar char="•"/>
            </a:pPr>
            <a:endParaRPr lang="nl-NL" sz="2800" b="1">
              <a:solidFill>
                <a:schemeClr val="accent1"/>
              </a:solidFill>
              <a:latin typeface="Arial Nova"/>
              <a:cs typeface="Calibri"/>
            </a:endParaRPr>
          </a:p>
        </p:txBody>
      </p:sp>
      <p:pic>
        <p:nvPicPr>
          <p:cNvPr id="10" name="Afbeelding 10" descr="Afbeelding met diagram&#10;&#10;Automatisch gegenereerde beschrijving">
            <a:extLst>
              <a:ext uri="{FF2B5EF4-FFF2-40B4-BE49-F238E27FC236}">
                <a16:creationId xmlns:a16="http://schemas.microsoft.com/office/drawing/2014/main" id="{61455B82-B4EC-6BD4-C959-1A9EF59C2E3F}"/>
              </a:ext>
            </a:extLst>
          </p:cNvPr>
          <p:cNvPicPr>
            <a:picLocks noChangeAspect="1"/>
          </p:cNvPicPr>
          <p:nvPr/>
        </p:nvPicPr>
        <p:blipFill rotWithShape="1">
          <a:blip r:embed="rId6"/>
          <a:srcRect r="-649" b="20354"/>
          <a:stretch/>
        </p:blipFill>
        <p:spPr>
          <a:xfrm>
            <a:off x="8204579" y="3123603"/>
            <a:ext cx="1298827" cy="747956"/>
          </a:xfrm>
          <a:prstGeom prst="rect">
            <a:avLst/>
          </a:prstGeom>
        </p:spPr>
      </p:pic>
      <p:pic>
        <p:nvPicPr>
          <p:cNvPr id="11" name="Afbeelding 11" descr="Afbeelding met schematisch&#10;&#10;Automatisch gegenereerde beschrijving">
            <a:extLst>
              <a:ext uri="{FF2B5EF4-FFF2-40B4-BE49-F238E27FC236}">
                <a16:creationId xmlns:a16="http://schemas.microsoft.com/office/drawing/2014/main" id="{FDF5648E-042D-CAB6-3E43-15D6B14C4897}"/>
              </a:ext>
            </a:extLst>
          </p:cNvPr>
          <p:cNvPicPr>
            <a:picLocks noChangeAspect="1"/>
          </p:cNvPicPr>
          <p:nvPr/>
        </p:nvPicPr>
        <p:blipFill rotWithShape="1">
          <a:blip r:embed="rId7"/>
          <a:srcRect r="7194" b="-685"/>
          <a:stretch/>
        </p:blipFill>
        <p:spPr>
          <a:xfrm>
            <a:off x="243385" y="3644517"/>
            <a:ext cx="820978" cy="945122"/>
          </a:xfrm>
          <a:prstGeom prst="rect">
            <a:avLst/>
          </a:prstGeom>
        </p:spPr>
      </p:pic>
      <p:pic>
        <p:nvPicPr>
          <p:cNvPr id="12" name="Afbeelding 12" descr="Afbeelding met bord, wit, vork, gerecht&#10;&#10;Automatisch gegenereerde beschrijving">
            <a:extLst>
              <a:ext uri="{FF2B5EF4-FFF2-40B4-BE49-F238E27FC236}">
                <a16:creationId xmlns:a16="http://schemas.microsoft.com/office/drawing/2014/main" id="{6A299783-A031-C0A0-A715-69F9F5E5CA10}"/>
              </a:ext>
            </a:extLst>
          </p:cNvPr>
          <p:cNvPicPr>
            <a:picLocks noChangeAspect="1"/>
          </p:cNvPicPr>
          <p:nvPr/>
        </p:nvPicPr>
        <p:blipFill rotWithShape="1">
          <a:blip r:embed="rId8"/>
          <a:srcRect l="27386" t="1111" r="26556" b="-2222"/>
          <a:stretch/>
        </p:blipFill>
        <p:spPr>
          <a:xfrm>
            <a:off x="10024282" y="4301943"/>
            <a:ext cx="956398" cy="767181"/>
          </a:xfrm>
          <a:prstGeom prst="rect">
            <a:avLst/>
          </a:prstGeom>
        </p:spPr>
      </p:pic>
    </p:spTree>
    <p:extLst>
      <p:ext uri="{BB962C8B-B14F-4D97-AF65-F5344CB8AC3E}">
        <p14:creationId xmlns:p14="http://schemas.microsoft.com/office/powerpoint/2010/main" val="1680222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3FAF8B30-B90F-9B3D-6B81-111636F14D70}"/>
              </a:ext>
            </a:extLst>
          </p:cNvPr>
          <p:cNvSpPr txBox="1"/>
          <p:nvPr/>
        </p:nvSpPr>
        <p:spPr>
          <a:xfrm>
            <a:off x="449240" y="1879410"/>
            <a:ext cx="10499675"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000" b="1">
                <a:solidFill>
                  <a:schemeClr val="accent1"/>
                </a:solidFill>
                <a:latin typeface="Arial Nova"/>
              </a:rPr>
              <a:t>Deel 5 :</a:t>
            </a:r>
            <a:endParaRPr lang="nl-NL" sz="4000">
              <a:solidFill>
                <a:schemeClr val="accent1"/>
              </a:solidFill>
              <a:latin typeface="Calibri" panose="020F0502020204030204"/>
              <a:cs typeface="Calibri"/>
            </a:endParaRPr>
          </a:p>
          <a:p>
            <a:pPr algn="ctr"/>
            <a:endParaRPr lang="nl-NL" sz="6000" b="1">
              <a:solidFill>
                <a:schemeClr val="accent1"/>
              </a:solidFill>
              <a:latin typeface="Arial Nova"/>
            </a:endParaRPr>
          </a:p>
          <a:p>
            <a:pPr algn="ctr"/>
            <a:r>
              <a:rPr lang="nl-NL" sz="6000" b="1">
                <a:solidFill>
                  <a:schemeClr val="accent1"/>
                </a:solidFill>
                <a:latin typeface="Arial Nova"/>
              </a:rPr>
              <a:t> </a:t>
            </a:r>
            <a:r>
              <a:rPr lang="nl-NL" sz="6000" b="1">
                <a:solidFill>
                  <a:schemeClr val="accent6"/>
                </a:solidFill>
                <a:latin typeface="Arial Nova"/>
              </a:rPr>
              <a:t>AFSPRAKE</a:t>
            </a:r>
            <a:r>
              <a:rPr lang="nl-NL" sz="6000" b="1">
                <a:solidFill>
                  <a:schemeClr val="accent6"/>
                </a:solidFill>
                <a:latin typeface="Arial Nova"/>
                <a:cs typeface="Calibri"/>
              </a:rPr>
              <a:t>N BIJ SCHOOLUITSTAPPEN</a:t>
            </a:r>
            <a:endParaRPr lang="nl-NL" sz="6000">
              <a:solidFill>
                <a:schemeClr val="accent6"/>
              </a:solidFill>
              <a:cs typeface="Calibri"/>
            </a:endParaRPr>
          </a:p>
        </p:txBody>
      </p:sp>
    </p:spTree>
    <p:extLst>
      <p:ext uri="{BB962C8B-B14F-4D97-AF65-F5344CB8AC3E}">
        <p14:creationId xmlns:p14="http://schemas.microsoft.com/office/powerpoint/2010/main" val="2920264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829145"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548754" y="-720912"/>
            <a:ext cx="12435954" cy="7361298"/>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sp>
        <p:nvSpPr>
          <p:cNvPr id="2" name="Tekstvak 1">
            <a:extLst>
              <a:ext uri="{FF2B5EF4-FFF2-40B4-BE49-F238E27FC236}">
                <a16:creationId xmlns:a16="http://schemas.microsoft.com/office/drawing/2014/main" id="{1E862A5C-680C-F1AB-ED6A-E989038E990E}"/>
              </a:ext>
            </a:extLst>
          </p:cNvPr>
          <p:cNvSpPr txBox="1"/>
          <p:nvPr/>
        </p:nvSpPr>
        <p:spPr>
          <a:xfrm>
            <a:off x="454926" y="2521059"/>
            <a:ext cx="5636497" cy="1384995"/>
          </a:xfrm>
          <a:prstGeom prst="rect">
            <a:avLst/>
          </a:prstGeom>
          <a:noFill/>
        </p:spPr>
        <p:txBody>
          <a:bodyPr wrap="square" lIns="91440" tIns="45720" rIns="91440" bIns="45720" rtlCol="0" anchor="t">
            <a:spAutoFit/>
          </a:bodyPr>
          <a:lstStyle/>
          <a:p>
            <a:pPr algn="just"/>
            <a:r>
              <a:rPr lang="nl-BE" sz="2800" b="1">
                <a:solidFill>
                  <a:srgbClr val="FF0000"/>
                </a:solidFill>
                <a:latin typeface="Arial Nova"/>
              </a:rPr>
              <a:t>Kleutertjes</a:t>
            </a:r>
            <a:r>
              <a:rPr lang="nl-BE" sz="2800" b="1">
                <a:solidFill>
                  <a:schemeClr val="accent1"/>
                </a:solidFill>
                <a:latin typeface="Arial Nova"/>
              </a:rPr>
              <a:t> worden ‘s morgens afgezet en ‘s avonds afgehaald aan het </a:t>
            </a:r>
            <a:r>
              <a:rPr lang="nl-BE" sz="2800" b="1">
                <a:solidFill>
                  <a:srgbClr val="FF0000"/>
                </a:solidFill>
                <a:latin typeface="Arial Nova"/>
              </a:rPr>
              <a:t>groene poortje</a:t>
            </a:r>
            <a:r>
              <a:rPr lang="nl-BE" sz="2800" b="1">
                <a:solidFill>
                  <a:schemeClr val="accent1"/>
                </a:solidFill>
                <a:latin typeface="Arial Nova"/>
              </a:rPr>
              <a:t>.</a:t>
            </a:r>
          </a:p>
        </p:txBody>
      </p:sp>
      <p:sp>
        <p:nvSpPr>
          <p:cNvPr id="3" name="Tekstvak 2">
            <a:extLst>
              <a:ext uri="{FF2B5EF4-FFF2-40B4-BE49-F238E27FC236}">
                <a16:creationId xmlns:a16="http://schemas.microsoft.com/office/drawing/2014/main" id="{B1FF359A-FFC6-D285-0C1D-BB621D345030}"/>
              </a:ext>
            </a:extLst>
          </p:cNvPr>
          <p:cNvSpPr txBox="1"/>
          <p:nvPr/>
        </p:nvSpPr>
        <p:spPr>
          <a:xfrm>
            <a:off x="6927272" y="30059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highlight>
                  <a:srgbClr val="FFFF00"/>
                </a:highlight>
                <a:cs typeface="Calibri"/>
              </a:rPr>
              <a:t>Foto poortje kleuters</a:t>
            </a:r>
          </a:p>
        </p:txBody>
      </p:sp>
      <p:pic>
        <p:nvPicPr>
          <p:cNvPr id="9" name="Afbeelding 8" descr="Afbeelding met pijl&#10;&#10;Automatisch gegenereerde beschrijving">
            <a:extLst>
              <a:ext uri="{FF2B5EF4-FFF2-40B4-BE49-F238E27FC236}">
                <a16:creationId xmlns:a16="http://schemas.microsoft.com/office/drawing/2014/main" id="{D63F79BD-90EE-0E91-679C-2B0E377BAE8C}"/>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8" name="Picture 9">
            <a:extLst>
              <a:ext uri="{FF2B5EF4-FFF2-40B4-BE49-F238E27FC236}">
                <a16:creationId xmlns:a16="http://schemas.microsoft.com/office/drawing/2014/main" id="{78CC0661-72AD-D2DF-0934-A41752BB83A4}"/>
              </a:ext>
            </a:extLst>
          </p:cNvPr>
          <p:cNvPicPr>
            <a:picLocks noChangeAspect="1"/>
          </p:cNvPicPr>
          <p:nvPr/>
        </p:nvPicPr>
        <p:blipFill>
          <a:blip r:embed="rId6"/>
          <a:stretch>
            <a:fillRect/>
          </a:stretch>
        </p:blipFill>
        <p:spPr>
          <a:xfrm>
            <a:off x="6484070" y="1826836"/>
            <a:ext cx="4282911" cy="3204327"/>
          </a:xfrm>
          <a:prstGeom prst="rect">
            <a:avLst/>
          </a:prstGeom>
        </p:spPr>
      </p:pic>
    </p:spTree>
    <p:extLst>
      <p:ext uri="{BB962C8B-B14F-4D97-AF65-F5344CB8AC3E}">
        <p14:creationId xmlns:p14="http://schemas.microsoft.com/office/powerpoint/2010/main" val="3819918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7C2C720F-B078-9E50-5F58-B454E314D1C9}"/>
              </a:ext>
            </a:extLst>
          </p:cNvPr>
          <p:cNvSpPr txBox="1"/>
          <p:nvPr/>
        </p:nvSpPr>
        <p:spPr>
          <a:xfrm>
            <a:off x="1248202" y="1472821"/>
            <a:ext cx="918039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Tijdens schooluitstappen zijn onze leerlingen het uithangbord van onze school!</a:t>
            </a:r>
          </a:p>
          <a:p>
            <a:pPr algn="ctr"/>
            <a:r>
              <a:rPr lang="nl-NL" sz="2800" b="1">
                <a:solidFill>
                  <a:srgbClr val="FF0000"/>
                </a:solidFill>
                <a:latin typeface="Arial Nova"/>
              </a:rPr>
              <a:t>We willen graag een goede indruk maken!</a:t>
            </a:r>
          </a:p>
          <a:p>
            <a:pPr algn="ctr"/>
            <a:endParaRPr lang="nl-NL" sz="2800" b="1">
              <a:solidFill>
                <a:srgbClr val="FF0000"/>
              </a:solidFill>
              <a:latin typeface="Arial Nova"/>
            </a:endParaRPr>
          </a:p>
          <a:p>
            <a:pPr algn="ctr"/>
            <a:endParaRPr lang="nl-NL" sz="2800" b="1">
              <a:solidFill>
                <a:srgbClr val="FF0000"/>
              </a:solidFill>
              <a:latin typeface="Arial Nova"/>
            </a:endParaRPr>
          </a:p>
        </p:txBody>
      </p:sp>
      <p:pic>
        <p:nvPicPr>
          <p:cNvPr id="10" name="Afbeelding 10" descr="Afbeelding met tekst, container, koningin&#10;&#10;Automatisch gegenereerde beschrijving">
            <a:extLst>
              <a:ext uri="{FF2B5EF4-FFF2-40B4-BE49-F238E27FC236}">
                <a16:creationId xmlns:a16="http://schemas.microsoft.com/office/drawing/2014/main" id="{0D1E071A-FBEB-DF3A-BC3F-874CAE28F7E1}"/>
              </a:ext>
            </a:extLst>
          </p:cNvPr>
          <p:cNvPicPr>
            <a:picLocks noChangeAspect="1"/>
          </p:cNvPicPr>
          <p:nvPr/>
        </p:nvPicPr>
        <p:blipFill>
          <a:blip r:embed="rId6"/>
          <a:stretch>
            <a:fillRect/>
          </a:stretch>
        </p:blipFill>
        <p:spPr>
          <a:xfrm>
            <a:off x="2610276" y="3252858"/>
            <a:ext cx="2251597" cy="2251597"/>
          </a:xfrm>
          <a:prstGeom prst="rect">
            <a:avLst/>
          </a:prstGeom>
        </p:spPr>
      </p:pic>
      <p:sp>
        <p:nvSpPr>
          <p:cNvPr id="11" name="Tekstvak 10">
            <a:extLst>
              <a:ext uri="{FF2B5EF4-FFF2-40B4-BE49-F238E27FC236}">
                <a16:creationId xmlns:a16="http://schemas.microsoft.com/office/drawing/2014/main" id="{97E064E2-ED22-46BB-5C3F-3ED3B5A3CDEC}"/>
              </a:ext>
            </a:extLst>
          </p:cNvPr>
          <p:cNvSpPr txBox="1"/>
          <p:nvPr/>
        </p:nvSpPr>
        <p:spPr>
          <a:xfrm>
            <a:off x="5294194" y="3935104"/>
            <a:ext cx="6732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800" b="1">
                <a:solidFill>
                  <a:schemeClr val="accent1"/>
                </a:solidFill>
                <a:latin typeface="Arial Nova"/>
              </a:rPr>
              <a:t>op</a:t>
            </a:r>
            <a:endParaRPr lang="nl-NL"/>
          </a:p>
        </p:txBody>
      </p:sp>
      <p:pic>
        <p:nvPicPr>
          <p:cNvPr id="12" name="Afbeelding 12">
            <a:extLst>
              <a:ext uri="{FF2B5EF4-FFF2-40B4-BE49-F238E27FC236}">
                <a16:creationId xmlns:a16="http://schemas.microsoft.com/office/drawing/2014/main" id="{C9BAA9AD-CFB5-23E1-3A14-B3F3ACE7DE1F}"/>
              </a:ext>
            </a:extLst>
          </p:cNvPr>
          <p:cNvPicPr>
            <a:picLocks noChangeAspect="1"/>
          </p:cNvPicPr>
          <p:nvPr/>
        </p:nvPicPr>
        <p:blipFill>
          <a:blip r:embed="rId2"/>
          <a:stretch>
            <a:fillRect/>
          </a:stretch>
        </p:blipFill>
        <p:spPr>
          <a:xfrm>
            <a:off x="6168789" y="3693102"/>
            <a:ext cx="3744035" cy="1018543"/>
          </a:xfrm>
          <a:prstGeom prst="rect">
            <a:avLst/>
          </a:prstGeom>
        </p:spPr>
      </p:pic>
    </p:spTree>
    <p:extLst>
      <p:ext uri="{BB962C8B-B14F-4D97-AF65-F5344CB8AC3E}">
        <p14:creationId xmlns:p14="http://schemas.microsoft.com/office/powerpoint/2010/main" val="3816128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506104" y="1543902"/>
            <a:ext cx="508606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sz="2800" b="1">
                <a:solidFill>
                  <a:schemeClr val="accent1"/>
                </a:solidFill>
                <a:latin typeface="Arial Nova"/>
                <a:cs typeface="Calibri"/>
              </a:rPr>
              <a:t>Fijn dat je ook tijdens de uitstappen de </a:t>
            </a:r>
            <a:r>
              <a:rPr lang="nl-NL" sz="2800" b="1">
                <a:solidFill>
                  <a:srgbClr val="FF0000"/>
                </a:solidFill>
                <a:latin typeface="Arial Nova"/>
                <a:cs typeface="Calibri"/>
              </a:rPr>
              <a:t>richtlijnen</a:t>
            </a:r>
            <a:r>
              <a:rPr lang="nl-NL" sz="2800" b="1">
                <a:solidFill>
                  <a:schemeClr val="accent1"/>
                </a:solidFill>
                <a:latin typeface="Arial Nova"/>
                <a:cs typeface="Calibri"/>
              </a:rPr>
              <a:t> van de begeleiders naleeft!</a:t>
            </a:r>
            <a:endParaRPr lang="nl-NL">
              <a:solidFill>
                <a:schemeClr val="accent1"/>
              </a:solidFill>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pic>
        <p:nvPicPr>
          <p:cNvPr id="9" name="Afbeelding 9" descr="Afbeelding met clipart&#10;&#10;Automatisch gegenereerde beschrijving">
            <a:extLst>
              <a:ext uri="{FF2B5EF4-FFF2-40B4-BE49-F238E27FC236}">
                <a16:creationId xmlns:a16="http://schemas.microsoft.com/office/drawing/2014/main" id="{5C9A6813-A609-D644-3839-19919674F41B}"/>
              </a:ext>
            </a:extLst>
          </p:cNvPr>
          <p:cNvPicPr>
            <a:picLocks noChangeAspect="1"/>
          </p:cNvPicPr>
          <p:nvPr/>
        </p:nvPicPr>
        <p:blipFill>
          <a:blip r:embed="rId6"/>
          <a:stretch>
            <a:fillRect/>
          </a:stretch>
        </p:blipFill>
        <p:spPr>
          <a:xfrm>
            <a:off x="6896668" y="1579495"/>
            <a:ext cx="2129051" cy="1356145"/>
          </a:xfrm>
          <a:prstGeom prst="rect">
            <a:avLst/>
          </a:prstGeom>
        </p:spPr>
      </p:pic>
      <p:sp>
        <p:nvSpPr>
          <p:cNvPr id="10" name="Tekstvak 9">
            <a:extLst>
              <a:ext uri="{FF2B5EF4-FFF2-40B4-BE49-F238E27FC236}">
                <a16:creationId xmlns:a16="http://schemas.microsoft.com/office/drawing/2014/main" id="{9BD4073B-867C-D53A-0BE7-FC1AA3667063}"/>
              </a:ext>
            </a:extLst>
          </p:cNvPr>
          <p:cNvSpPr txBox="1"/>
          <p:nvPr/>
        </p:nvSpPr>
        <p:spPr>
          <a:xfrm>
            <a:off x="3363605" y="3102022"/>
            <a:ext cx="70649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Het is voor iedereen aangenaam als we ons </a:t>
            </a:r>
            <a:r>
              <a:rPr lang="nl-NL" sz="2800" b="1">
                <a:solidFill>
                  <a:srgbClr val="FF0000"/>
                </a:solidFill>
                <a:latin typeface="Arial Nova"/>
              </a:rPr>
              <a:t>beleefd en rustig</a:t>
            </a:r>
            <a:r>
              <a:rPr lang="nl-NL" sz="2800" b="1">
                <a:solidFill>
                  <a:schemeClr val="accent1"/>
                </a:solidFill>
                <a:latin typeface="Arial Nova"/>
              </a:rPr>
              <a:t> gedragen. Ook ons taalgebruik is netjes!</a:t>
            </a:r>
          </a:p>
        </p:txBody>
      </p:sp>
      <p:sp>
        <p:nvSpPr>
          <p:cNvPr id="11" name="Tekstvak 10">
            <a:extLst>
              <a:ext uri="{FF2B5EF4-FFF2-40B4-BE49-F238E27FC236}">
                <a16:creationId xmlns:a16="http://schemas.microsoft.com/office/drawing/2014/main" id="{F7E7A975-14D6-E49A-B773-1A1293C4E69A}"/>
              </a:ext>
            </a:extLst>
          </p:cNvPr>
          <p:cNvSpPr txBox="1"/>
          <p:nvPr/>
        </p:nvSpPr>
        <p:spPr>
          <a:xfrm>
            <a:off x="1347716" y="4793776"/>
            <a:ext cx="831603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chemeClr val="accent1"/>
                </a:solidFill>
                <a:latin typeface="Arial Nova"/>
              </a:rPr>
              <a:t>We verplaatsen ons op straat in een </a:t>
            </a:r>
            <a:r>
              <a:rPr lang="nl-NL" sz="2800" b="1">
                <a:solidFill>
                  <a:srgbClr val="FF0000"/>
                </a:solidFill>
                <a:latin typeface="Arial Nova"/>
              </a:rPr>
              <a:t>rij</a:t>
            </a:r>
            <a:r>
              <a:rPr lang="nl-NL" sz="2800" b="1">
                <a:solidFill>
                  <a:schemeClr val="accent1"/>
                </a:solidFill>
                <a:latin typeface="Arial Nova"/>
              </a:rPr>
              <a:t> en we dragen een </a:t>
            </a:r>
            <a:r>
              <a:rPr lang="nl-NL" sz="2800" b="1">
                <a:solidFill>
                  <a:srgbClr val="FF0000"/>
                </a:solidFill>
                <a:latin typeface="Arial Nova"/>
              </a:rPr>
              <a:t>fluohesje</a:t>
            </a:r>
            <a:r>
              <a:rPr lang="nl-NL" sz="2800" b="1">
                <a:solidFill>
                  <a:schemeClr val="accent1"/>
                </a:solidFill>
                <a:latin typeface="Arial Nova"/>
              </a:rPr>
              <a:t> voor onze veiligheid.  We </a:t>
            </a:r>
            <a:r>
              <a:rPr lang="nl-NL" sz="2800" b="1">
                <a:solidFill>
                  <a:srgbClr val="FF0000"/>
                </a:solidFill>
                <a:latin typeface="Arial Nova"/>
              </a:rPr>
              <a:t>blijven</a:t>
            </a:r>
            <a:r>
              <a:rPr lang="nl-NL" sz="2800" b="1">
                <a:solidFill>
                  <a:schemeClr val="accent1"/>
                </a:solidFill>
                <a:latin typeface="Arial Nova"/>
              </a:rPr>
              <a:t> steeds</a:t>
            </a:r>
            <a:r>
              <a:rPr lang="nl-NL" sz="2800" b="1">
                <a:solidFill>
                  <a:srgbClr val="FF0000"/>
                </a:solidFill>
                <a:latin typeface="Arial Nova"/>
              </a:rPr>
              <a:t> bij de groep</a:t>
            </a:r>
            <a:r>
              <a:rPr lang="nl-NL" sz="2800" b="1">
                <a:solidFill>
                  <a:schemeClr val="accent1"/>
                </a:solidFill>
                <a:latin typeface="Arial Nova"/>
              </a:rPr>
              <a:t>!</a:t>
            </a:r>
            <a:endParaRPr lang="nl-NL">
              <a:solidFill>
                <a:schemeClr val="accent1"/>
              </a:solidFill>
            </a:endParaRPr>
          </a:p>
        </p:txBody>
      </p:sp>
    </p:spTree>
    <p:extLst>
      <p:ext uri="{BB962C8B-B14F-4D97-AF65-F5344CB8AC3E}">
        <p14:creationId xmlns:p14="http://schemas.microsoft.com/office/powerpoint/2010/main" val="3405962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sp>
        <p:nvSpPr>
          <p:cNvPr id="9" name="Tekstvak 8">
            <a:extLst>
              <a:ext uri="{FF2B5EF4-FFF2-40B4-BE49-F238E27FC236}">
                <a16:creationId xmlns:a16="http://schemas.microsoft.com/office/drawing/2014/main" id="{FD116C8F-00D2-3D86-9520-986CBEA931EF}"/>
              </a:ext>
            </a:extLst>
          </p:cNvPr>
          <p:cNvSpPr txBox="1"/>
          <p:nvPr/>
        </p:nvSpPr>
        <p:spPr>
          <a:xfrm>
            <a:off x="4910351" y="1904999"/>
            <a:ext cx="548412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Indien </a:t>
            </a:r>
            <a:r>
              <a:rPr lang="nl-NL" sz="2800" b="1">
                <a:solidFill>
                  <a:schemeClr val="accent1"/>
                </a:solidFill>
                <a:latin typeface="Arial Nova"/>
                <a:ea typeface="+mn-lt"/>
                <a:cs typeface="+mn-lt"/>
              </a:rPr>
              <a:t>je niet deelneemt aan (</a:t>
            </a:r>
            <a:r>
              <a:rPr lang="nl-NL" sz="2800" b="1">
                <a:solidFill>
                  <a:schemeClr val="accent1"/>
                </a:solidFill>
                <a:latin typeface="Arial Nova"/>
              </a:rPr>
              <a:t>meerdaagse) buitenschoolse activiteiten, </a:t>
            </a:r>
            <a:endParaRPr lang="nl-NL">
              <a:solidFill>
                <a:schemeClr val="accent1"/>
              </a:solidFill>
            </a:endParaRPr>
          </a:p>
          <a:p>
            <a:pPr algn="ctr"/>
            <a:r>
              <a:rPr lang="nl-NL" sz="2800" b="1">
                <a:solidFill>
                  <a:schemeClr val="accent1"/>
                </a:solidFill>
                <a:latin typeface="Arial Nova"/>
              </a:rPr>
              <a:t>verwachten we toch je aanwezigheid op school.</a:t>
            </a:r>
            <a:endParaRPr lang="nl-NL">
              <a:solidFill>
                <a:schemeClr val="accent1"/>
              </a:solidFill>
            </a:endParaRPr>
          </a:p>
          <a:p>
            <a:pPr algn="ctr"/>
            <a:endParaRPr lang="nl-NL" sz="2800" b="1">
              <a:solidFill>
                <a:schemeClr val="accent1"/>
              </a:solidFill>
              <a:latin typeface="Arial Nova"/>
            </a:endParaRPr>
          </a:p>
          <a:p>
            <a:pPr algn="ctr"/>
            <a:r>
              <a:rPr lang="nl-NL" sz="2800" b="1">
                <a:solidFill>
                  <a:schemeClr val="accent1"/>
                </a:solidFill>
                <a:latin typeface="Arial Nova"/>
              </a:rPr>
              <a:t>Je werkt dan aan een </a:t>
            </a:r>
            <a:r>
              <a:rPr lang="nl-NL" sz="2800" b="1">
                <a:solidFill>
                  <a:srgbClr val="FF0000"/>
                </a:solidFill>
                <a:latin typeface="Arial Nova"/>
              </a:rPr>
              <a:t>aangepast programma</a:t>
            </a:r>
            <a:r>
              <a:rPr lang="nl-NL" sz="2800" b="1">
                <a:solidFill>
                  <a:schemeClr val="accent1"/>
                </a:solidFill>
                <a:latin typeface="Arial Nova"/>
              </a:rPr>
              <a:t>.</a:t>
            </a:r>
          </a:p>
          <a:p>
            <a:pPr algn="ctr"/>
            <a:endParaRPr lang="nl-NL" sz="2800" b="1">
              <a:solidFill>
                <a:schemeClr val="accent1"/>
              </a:solidFill>
              <a:latin typeface="Arial Nova"/>
            </a:endParaRPr>
          </a:p>
        </p:txBody>
      </p:sp>
      <p:pic>
        <p:nvPicPr>
          <p:cNvPr id="10" name="Afbeelding 10" descr="Afbeelding met persoon, overdekt&#10;&#10;Automatisch gegenereerde beschrijving">
            <a:extLst>
              <a:ext uri="{FF2B5EF4-FFF2-40B4-BE49-F238E27FC236}">
                <a16:creationId xmlns:a16="http://schemas.microsoft.com/office/drawing/2014/main" id="{0089F95D-E7D2-B5FD-56F6-F7847DC3C44E}"/>
              </a:ext>
            </a:extLst>
          </p:cNvPr>
          <p:cNvPicPr>
            <a:picLocks noChangeAspect="1"/>
          </p:cNvPicPr>
          <p:nvPr/>
        </p:nvPicPr>
        <p:blipFill>
          <a:blip r:embed="rId6"/>
          <a:stretch>
            <a:fillRect/>
          </a:stretch>
        </p:blipFill>
        <p:spPr>
          <a:xfrm>
            <a:off x="903027" y="2434419"/>
            <a:ext cx="3334602" cy="2500952"/>
          </a:xfrm>
          <a:prstGeom prst="rect">
            <a:avLst/>
          </a:prstGeom>
        </p:spPr>
      </p:pic>
    </p:spTree>
    <p:extLst>
      <p:ext uri="{BB962C8B-B14F-4D97-AF65-F5344CB8AC3E}">
        <p14:creationId xmlns:p14="http://schemas.microsoft.com/office/powerpoint/2010/main" val="3583639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AE2101A1-F02B-F02D-0BFB-132102AF6D1C}"/>
              </a:ext>
            </a:extLst>
          </p:cNvPr>
          <p:cNvSpPr txBox="1"/>
          <p:nvPr/>
        </p:nvSpPr>
        <p:spPr>
          <a:xfrm>
            <a:off x="608463" y="1600768"/>
            <a:ext cx="9953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2800" b="1">
              <a:solidFill>
                <a:schemeClr val="accent1"/>
              </a:solidFill>
              <a:latin typeface="Arial Nova"/>
              <a:cs typeface="Calibri"/>
            </a:endParaRPr>
          </a:p>
        </p:txBody>
      </p:sp>
      <p:sp>
        <p:nvSpPr>
          <p:cNvPr id="8" name="Tekstvak 7">
            <a:extLst>
              <a:ext uri="{FF2B5EF4-FFF2-40B4-BE49-F238E27FC236}">
                <a16:creationId xmlns:a16="http://schemas.microsoft.com/office/drawing/2014/main" id="{53750BDF-2E10-44FC-B55E-4B423B9F3414}"/>
              </a:ext>
            </a:extLst>
          </p:cNvPr>
          <p:cNvSpPr txBox="1"/>
          <p:nvPr/>
        </p:nvSpPr>
        <p:spPr>
          <a:xfrm>
            <a:off x="3900986" y="2553268"/>
            <a:ext cx="3869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highlight>
                <a:srgbClr val="FFFF00"/>
              </a:highlight>
              <a:cs typeface="Calibri"/>
            </a:endParaRPr>
          </a:p>
        </p:txBody>
      </p:sp>
      <p:pic>
        <p:nvPicPr>
          <p:cNvPr id="9" name="Afbeelding 8" descr="Afbeelding met clipart, Tekenfilm, tekenfilm, tekst&#10;&#10;Automatisch gegenereerde beschrijving">
            <a:extLst>
              <a:ext uri="{FF2B5EF4-FFF2-40B4-BE49-F238E27FC236}">
                <a16:creationId xmlns:a16="http://schemas.microsoft.com/office/drawing/2014/main" id="{EDA270A9-82D1-4864-C178-9483DEEE1BDC}"/>
              </a:ext>
            </a:extLst>
          </p:cNvPr>
          <p:cNvPicPr>
            <a:picLocks noChangeAspect="1"/>
          </p:cNvPicPr>
          <p:nvPr/>
        </p:nvPicPr>
        <p:blipFill>
          <a:blip r:embed="rId6"/>
          <a:stretch>
            <a:fillRect/>
          </a:stretch>
        </p:blipFill>
        <p:spPr>
          <a:xfrm>
            <a:off x="3769057" y="2057400"/>
            <a:ext cx="3698543" cy="3687170"/>
          </a:xfrm>
          <a:prstGeom prst="rect">
            <a:avLst/>
          </a:prstGeom>
        </p:spPr>
      </p:pic>
    </p:spTree>
    <p:extLst>
      <p:ext uri="{BB962C8B-B14F-4D97-AF65-F5344CB8AC3E}">
        <p14:creationId xmlns:p14="http://schemas.microsoft.com/office/powerpoint/2010/main" val="3380141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446645" y="0"/>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520179" y="-684822"/>
            <a:ext cx="12347954" cy="7361298"/>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sp>
        <p:nvSpPr>
          <p:cNvPr id="3" name="Tekstvak 2">
            <a:extLst>
              <a:ext uri="{FF2B5EF4-FFF2-40B4-BE49-F238E27FC236}">
                <a16:creationId xmlns:a16="http://schemas.microsoft.com/office/drawing/2014/main" id="{A399A4B3-C8C0-3A9C-84A8-E8189F0B1E2C}"/>
              </a:ext>
            </a:extLst>
          </p:cNvPr>
          <p:cNvSpPr txBox="1"/>
          <p:nvPr/>
        </p:nvSpPr>
        <p:spPr>
          <a:xfrm>
            <a:off x="4619624" y="1635086"/>
            <a:ext cx="6279355" cy="4401205"/>
          </a:xfrm>
          <a:prstGeom prst="rect">
            <a:avLst/>
          </a:prstGeom>
          <a:noFill/>
        </p:spPr>
        <p:txBody>
          <a:bodyPr wrap="square">
            <a:spAutoFit/>
          </a:bodyPr>
          <a:lstStyle/>
          <a:p>
            <a:pPr algn="just"/>
            <a:r>
              <a:rPr lang="nl-BE" sz="2800" b="1">
                <a:solidFill>
                  <a:schemeClr val="accent1"/>
                </a:solidFill>
                <a:latin typeface="Arial Nova" panose="020B0504020202020204" pitchFamily="34" charset="0"/>
              </a:rPr>
              <a:t>De kinderen van de lagere school komen binnen via de schoolpoort.  Voor ieders veiligheid spreken we af: </a:t>
            </a:r>
            <a:r>
              <a:rPr lang="nl-BE" sz="2800" b="1">
                <a:solidFill>
                  <a:srgbClr val="FF0000"/>
                </a:solidFill>
                <a:latin typeface="Arial Nova" panose="020B0504020202020204" pitchFamily="34" charset="0"/>
              </a:rPr>
              <a:t>éénmaal over de rode lijn, keert niemand nog terug</a:t>
            </a:r>
            <a:r>
              <a:rPr lang="nl-BE" sz="2800" b="1">
                <a:solidFill>
                  <a:schemeClr val="accent1"/>
                </a:solidFill>
                <a:latin typeface="Arial Nova" panose="020B0504020202020204" pitchFamily="34" charset="0"/>
              </a:rPr>
              <a:t>.</a:t>
            </a:r>
          </a:p>
          <a:p>
            <a:pPr algn="just"/>
            <a:r>
              <a:rPr lang="nl-BE" sz="2800" b="1">
                <a:solidFill>
                  <a:schemeClr val="accent1"/>
                </a:solidFill>
                <a:latin typeface="Arial Nova" panose="020B0504020202020204" pitchFamily="34" charset="0"/>
              </a:rPr>
              <a:t>Na schooltijd wachten (groot)ouders achter de rode lijn.  De kinderen nemen afscheid van hun leerkracht en mogen dan naar hun (groot)ouders.</a:t>
            </a:r>
          </a:p>
        </p:txBody>
      </p:sp>
      <p:pic>
        <p:nvPicPr>
          <p:cNvPr id="9" name="Afbeelding 8" descr="Afbeelding met pijl&#10;&#10;Automatisch gegenereerde beschrijving">
            <a:extLst>
              <a:ext uri="{FF2B5EF4-FFF2-40B4-BE49-F238E27FC236}">
                <a16:creationId xmlns:a16="http://schemas.microsoft.com/office/drawing/2014/main" id="{86A60821-4134-2724-1E84-9DD1C4A58180}"/>
              </a:ext>
            </a:extLst>
          </p:cNvPr>
          <p:cNvPicPr>
            <a:picLocks noChangeAspect="1"/>
          </p:cNvPicPr>
          <p:nvPr/>
        </p:nvPicPr>
        <p:blipFill>
          <a:blip r:embed="rId5"/>
          <a:stretch>
            <a:fillRect/>
          </a:stretch>
        </p:blipFill>
        <p:spPr>
          <a:xfrm>
            <a:off x="9385465" y="162927"/>
            <a:ext cx="1268682" cy="891367"/>
          </a:xfrm>
          <a:prstGeom prst="rect">
            <a:avLst/>
          </a:prstGeom>
        </p:spPr>
      </p:pic>
      <p:pic>
        <p:nvPicPr>
          <p:cNvPr id="8" name="Picture 9">
            <a:extLst>
              <a:ext uri="{FF2B5EF4-FFF2-40B4-BE49-F238E27FC236}">
                <a16:creationId xmlns:a16="http://schemas.microsoft.com/office/drawing/2014/main" id="{528AEE29-D702-EBB4-F6B0-FEA8426178D5}"/>
              </a:ext>
            </a:extLst>
          </p:cNvPr>
          <p:cNvPicPr>
            <a:picLocks noChangeAspect="1"/>
          </p:cNvPicPr>
          <p:nvPr/>
        </p:nvPicPr>
        <p:blipFill>
          <a:blip r:embed="rId6"/>
          <a:stretch>
            <a:fillRect/>
          </a:stretch>
        </p:blipFill>
        <p:spPr>
          <a:xfrm>
            <a:off x="775854" y="2272412"/>
            <a:ext cx="3505199" cy="2632896"/>
          </a:xfrm>
          <a:prstGeom prst="rect">
            <a:avLst/>
          </a:prstGeom>
        </p:spPr>
      </p:pic>
    </p:spTree>
    <p:extLst>
      <p:ext uri="{BB962C8B-B14F-4D97-AF65-F5344CB8AC3E}">
        <p14:creationId xmlns:p14="http://schemas.microsoft.com/office/powerpoint/2010/main" val="1403663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35136"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EB23CBEA-C863-DDF2-9C13-3C84CDF43FC7}"/>
              </a:ext>
            </a:extLst>
          </p:cNvPr>
          <p:cNvSpPr txBox="1"/>
          <p:nvPr/>
        </p:nvSpPr>
        <p:spPr>
          <a:xfrm>
            <a:off x="978089" y="1521315"/>
            <a:ext cx="946472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Aan kinderen die naar school komen met de fiets of met de step, vragen we om bij aankomst hun</a:t>
            </a:r>
            <a:r>
              <a:rPr lang="nl-NL" sz="2800" b="1">
                <a:solidFill>
                  <a:srgbClr val="FF0000"/>
                </a:solidFill>
                <a:latin typeface="Arial Nova"/>
              </a:rPr>
              <a:t> fiets of step bij de hand</a:t>
            </a:r>
            <a:r>
              <a:rPr lang="nl-NL" sz="2800" b="1">
                <a:solidFill>
                  <a:schemeClr val="accent1"/>
                </a:solidFill>
                <a:latin typeface="Arial Nova"/>
              </a:rPr>
              <a:t> te nemen en ermee te </a:t>
            </a:r>
            <a:r>
              <a:rPr lang="nl-NL" sz="2800" b="1">
                <a:solidFill>
                  <a:srgbClr val="FF0000"/>
                </a:solidFill>
                <a:latin typeface="Arial Nova"/>
              </a:rPr>
              <a:t>stappen</a:t>
            </a:r>
            <a:r>
              <a:rPr lang="nl-NL" sz="2800" b="1">
                <a:solidFill>
                  <a:schemeClr val="accent1"/>
                </a:solidFill>
                <a:latin typeface="Arial Nova"/>
              </a:rPr>
              <a:t> </a:t>
            </a:r>
            <a:r>
              <a:rPr lang="nl-NL" sz="2800" b="1">
                <a:solidFill>
                  <a:srgbClr val="FF0000"/>
                </a:solidFill>
                <a:latin typeface="Arial Nova"/>
              </a:rPr>
              <a:t>naar de fietsenstalling</a:t>
            </a:r>
            <a:r>
              <a:rPr lang="nl-NL" sz="2800" b="1">
                <a:solidFill>
                  <a:schemeClr val="accent1"/>
                </a:solidFill>
                <a:latin typeface="Arial Nova"/>
              </a:rPr>
              <a:t>. Na het 'parkeren' van je fiets of step verwachten we dat je onmiddellijk terug naar de speelplaats gaat.</a:t>
            </a:r>
          </a:p>
        </p:txBody>
      </p:sp>
      <p:pic>
        <p:nvPicPr>
          <p:cNvPr id="10" name="Picture 10">
            <a:extLst>
              <a:ext uri="{FF2B5EF4-FFF2-40B4-BE49-F238E27FC236}">
                <a16:creationId xmlns:a16="http://schemas.microsoft.com/office/drawing/2014/main" id="{1D0FAEF0-46D8-0320-A632-C2248DAD41DA}"/>
              </a:ext>
            </a:extLst>
          </p:cNvPr>
          <p:cNvPicPr>
            <a:picLocks noChangeAspect="1"/>
          </p:cNvPicPr>
          <p:nvPr/>
        </p:nvPicPr>
        <p:blipFill>
          <a:blip r:embed="rId6"/>
          <a:stretch>
            <a:fillRect/>
          </a:stretch>
        </p:blipFill>
        <p:spPr>
          <a:xfrm>
            <a:off x="678400" y="3864091"/>
            <a:ext cx="3142849" cy="2366462"/>
          </a:xfrm>
          <a:prstGeom prst="rect">
            <a:avLst/>
          </a:prstGeom>
        </p:spPr>
      </p:pic>
      <p:pic>
        <p:nvPicPr>
          <p:cNvPr id="8" name="Picture 10">
            <a:extLst>
              <a:ext uri="{FF2B5EF4-FFF2-40B4-BE49-F238E27FC236}">
                <a16:creationId xmlns:a16="http://schemas.microsoft.com/office/drawing/2014/main" id="{C3E2E66B-627B-01B5-8128-9A802FC9D8DA}"/>
              </a:ext>
            </a:extLst>
          </p:cNvPr>
          <p:cNvPicPr>
            <a:picLocks noChangeAspect="1"/>
          </p:cNvPicPr>
          <p:nvPr/>
        </p:nvPicPr>
        <p:blipFill>
          <a:blip r:embed="rId7"/>
          <a:stretch>
            <a:fillRect/>
          </a:stretch>
        </p:blipFill>
        <p:spPr>
          <a:xfrm>
            <a:off x="7761742" y="3865684"/>
            <a:ext cx="3142850" cy="2361134"/>
          </a:xfrm>
          <a:prstGeom prst="rect">
            <a:avLst/>
          </a:prstGeom>
        </p:spPr>
      </p:pic>
    </p:spTree>
    <p:extLst>
      <p:ext uri="{BB962C8B-B14F-4D97-AF65-F5344CB8AC3E}">
        <p14:creationId xmlns:p14="http://schemas.microsoft.com/office/powerpoint/2010/main" val="2641004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770495" y="-102456"/>
            <a:ext cx="14503021" cy="682407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1288423" y="-102456"/>
            <a:ext cx="12861297" cy="6712807"/>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pic>
        <p:nvPicPr>
          <p:cNvPr id="3" name="Afbeelding 8" descr="Afbeelding met pijl&#10;&#10;Automatisch gegenereerde beschrijving">
            <a:extLst>
              <a:ext uri="{FF2B5EF4-FFF2-40B4-BE49-F238E27FC236}">
                <a16:creationId xmlns:a16="http://schemas.microsoft.com/office/drawing/2014/main" id="{9CE1B11B-45DD-0572-CB49-32AD954C0117}"/>
              </a:ext>
            </a:extLst>
          </p:cNvPr>
          <p:cNvPicPr>
            <a:picLocks noChangeAspect="1"/>
          </p:cNvPicPr>
          <p:nvPr/>
        </p:nvPicPr>
        <p:blipFill>
          <a:blip r:embed="rId5"/>
          <a:stretch>
            <a:fillRect/>
          </a:stretch>
        </p:blipFill>
        <p:spPr>
          <a:xfrm>
            <a:off x="9385465" y="162927"/>
            <a:ext cx="1268682" cy="891367"/>
          </a:xfrm>
          <a:prstGeom prst="rect">
            <a:avLst/>
          </a:prstGeom>
        </p:spPr>
      </p:pic>
      <p:sp>
        <p:nvSpPr>
          <p:cNvPr id="2" name="Tekstvak 1">
            <a:extLst>
              <a:ext uri="{FF2B5EF4-FFF2-40B4-BE49-F238E27FC236}">
                <a16:creationId xmlns:a16="http://schemas.microsoft.com/office/drawing/2014/main" id="{22E1F6A1-C01C-323E-4B47-EF14621D16CF}"/>
              </a:ext>
            </a:extLst>
          </p:cNvPr>
          <p:cNvSpPr txBox="1"/>
          <p:nvPr/>
        </p:nvSpPr>
        <p:spPr>
          <a:xfrm>
            <a:off x="798593" y="2206461"/>
            <a:ext cx="996513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chemeClr val="accent1"/>
                </a:solidFill>
                <a:latin typeface="Arial Nova"/>
              </a:rPr>
              <a:t>Leerkrachten, ouders en grootouders werken graag mee aan de </a:t>
            </a:r>
            <a:r>
              <a:rPr lang="nl-NL" sz="2800" b="1">
                <a:solidFill>
                  <a:srgbClr val="FF0000"/>
                </a:solidFill>
                <a:latin typeface="Arial Nova"/>
              </a:rPr>
              <a:t>verkeersveiligheid</a:t>
            </a:r>
            <a:r>
              <a:rPr lang="nl-NL" sz="2800" b="1">
                <a:solidFill>
                  <a:schemeClr val="accent1"/>
                </a:solidFill>
                <a:latin typeface="Arial Nova"/>
              </a:rPr>
              <a:t> in de buurt van de school door hun </a:t>
            </a:r>
            <a:r>
              <a:rPr lang="nl-NL" sz="2800" b="1">
                <a:solidFill>
                  <a:srgbClr val="FF0000"/>
                </a:solidFill>
                <a:latin typeface="Arial Nova"/>
              </a:rPr>
              <a:t>snelheid aan</a:t>
            </a:r>
            <a:r>
              <a:rPr lang="nl-NL" sz="2800" b="1">
                <a:solidFill>
                  <a:schemeClr val="accent1"/>
                </a:solidFill>
                <a:latin typeface="Arial Nova"/>
              </a:rPr>
              <a:t> te </a:t>
            </a:r>
            <a:r>
              <a:rPr lang="nl-NL" sz="2800" b="1">
                <a:solidFill>
                  <a:srgbClr val="FF0000"/>
                </a:solidFill>
                <a:latin typeface="Arial Nova"/>
              </a:rPr>
              <a:t>passen</a:t>
            </a:r>
            <a:r>
              <a:rPr lang="nl-NL" sz="2800" b="1">
                <a:solidFill>
                  <a:schemeClr val="accent1"/>
                </a:solidFill>
                <a:latin typeface="Arial Nova"/>
              </a:rPr>
              <a:t> en enkel te </a:t>
            </a:r>
            <a:r>
              <a:rPr lang="nl-NL" sz="2800" b="1">
                <a:solidFill>
                  <a:srgbClr val="FF0000"/>
                </a:solidFill>
                <a:latin typeface="Arial Nova"/>
              </a:rPr>
              <a:t>parkeren</a:t>
            </a:r>
            <a:r>
              <a:rPr lang="nl-NL" sz="2800" b="1">
                <a:solidFill>
                  <a:schemeClr val="accent1"/>
                </a:solidFill>
                <a:latin typeface="Arial Nova"/>
              </a:rPr>
              <a:t> </a:t>
            </a:r>
            <a:r>
              <a:rPr lang="nl-NL" sz="2800" b="1">
                <a:solidFill>
                  <a:srgbClr val="FF0000"/>
                </a:solidFill>
                <a:latin typeface="Arial Nova"/>
              </a:rPr>
              <a:t>op de</a:t>
            </a:r>
            <a:r>
              <a:rPr lang="nl-NL" sz="2800" b="1">
                <a:solidFill>
                  <a:schemeClr val="accent1"/>
                </a:solidFill>
                <a:latin typeface="Arial Nova"/>
              </a:rPr>
              <a:t> daartoe </a:t>
            </a:r>
            <a:r>
              <a:rPr lang="nl-NL" sz="2800" b="1">
                <a:solidFill>
                  <a:srgbClr val="FF0000"/>
                </a:solidFill>
                <a:latin typeface="Arial Nova"/>
              </a:rPr>
              <a:t>voorziene plaatsen</a:t>
            </a:r>
            <a:r>
              <a:rPr lang="nl-NL" sz="2800" b="1">
                <a:solidFill>
                  <a:schemeClr val="accent1"/>
                </a:solidFill>
                <a:latin typeface="Arial Nova"/>
              </a:rPr>
              <a:t>.</a:t>
            </a:r>
            <a:endParaRPr lang="nl-NL">
              <a:solidFill>
                <a:schemeClr val="accent1"/>
              </a:solidFill>
              <a:cs typeface="Calibri" panose="020F0502020204030204"/>
            </a:endParaRPr>
          </a:p>
          <a:p>
            <a:pPr algn="ctr"/>
            <a:endParaRPr lang="nl-NL" sz="2800" b="1">
              <a:solidFill>
                <a:schemeClr val="accent1"/>
              </a:solidFill>
              <a:latin typeface="Arial Nova"/>
            </a:endParaRPr>
          </a:p>
          <a:p>
            <a:pPr algn="ctr"/>
            <a:r>
              <a:rPr lang="nl-NL" sz="2800" b="1">
                <a:solidFill>
                  <a:srgbClr val="FF0000"/>
                </a:solidFill>
                <a:highlight>
                  <a:srgbClr val="FFFF00"/>
                </a:highlight>
                <a:latin typeface="Arial Nova"/>
              </a:rPr>
              <a:t>Veiligheid boven alles voor onze kinderen!</a:t>
            </a:r>
          </a:p>
        </p:txBody>
      </p:sp>
    </p:spTree>
    <p:extLst>
      <p:ext uri="{BB962C8B-B14F-4D97-AF65-F5344CB8AC3E}">
        <p14:creationId xmlns:p14="http://schemas.microsoft.com/office/powerpoint/2010/main" val="220722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1081B3A-27DD-7A86-C715-47D8184A88FE}"/>
              </a:ext>
            </a:extLst>
          </p:cNvPr>
          <p:cNvPicPr>
            <a:picLocks noChangeAspect="1"/>
          </p:cNvPicPr>
          <p:nvPr/>
        </p:nvPicPr>
        <p:blipFill>
          <a:blip r:embed="rId2"/>
          <a:stretch>
            <a:fillRect/>
          </a:stretch>
        </p:blipFill>
        <p:spPr>
          <a:xfrm>
            <a:off x="459475" y="417639"/>
            <a:ext cx="2345141" cy="643230"/>
          </a:xfrm>
          <a:prstGeom prst="rect">
            <a:avLst/>
          </a:prstGeom>
        </p:spPr>
      </p:pic>
      <p:pic>
        <p:nvPicPr>
          <p:cNvPr id="5" name="Afbeelding 5" descr="Afbeelding met Rechthoek&#10;&#10;Automatisch gegenereerde beschrijving">
            <a:extLst>
              <a:ext uri="{FF2B5EF4-FFF2-40B4-BE49-F238E27FC236}">
                <a16:creationId xmlns:a16="http://schemas.microsoft.com/office/drawing/2014/main" id="{68E8FD64-34B6-7BE7-6529-DE8E7B93056D}"/>
              </a:ext>
            </a:extLst>
          </p:cNvPr>
          <p:cNvPicPr>
            <a:picLocks noChangeAspect="1"/>
          </p:cNvPicPr>
          <p:nvPr/>
        </p:nvPicPr>
        <p:blipFill>
          <a:blip r:embed="rId3"/>
          <a:stretch>
            <a:fillRect/>
          </a:stretch>
        </p:blipFill>
        <p:spPr>
          <a:xfrm>
            <a:off x="-2816250" y="-232020"/>
            <a:ext cx="14818469" cy="6991137"/>
          </a:xfrm>
          <a:prstGeom prst="rect">
            <a:avLst/>
          </a:prstGeom>
        </p:spPr>
      </p:pic>
      <p:pic>
        <p:nvPicPr>
          <p:cNvPr id="6" name="Afbeelding 6">
            <a:extLst>
              <a:ext uri="{FF2B5EF4-FFF2-40B4-BE49-F238E27FC236}">
                <a16:creationId xmlns:a16="http://schemas.microsoft.com/office/drawing/2014/main" id="{A9FF58DB-F8A1-F98A-DFDE-384EA136199E}"/>
              </a:ext>
            </a:extLst>
          </p:cNvPr>
          <p:cNvPicPr>
            <a:picLocks noChangeAspect="1"/>
          </p:cNvPicPr>
          <p:nvPr/>
        </p:nvPicPr>
        <p:blipFill>
          <a:blip r:embed="rId4"/>
          <a:stretch>
            <a:fillRect/>
          </a:stretch>
        </p:blipFill>
        <p:spPr>
          <a:xfrm>
            <a:off x="33342" y="0"/>
            <a:ext cx="11699183" cy="6581670"/>
          </a:xfrm>
          <a:prstGeom prst="rect">
            <a:avLst/>
          </a:prstGeom>
        </p:spPr>
      </p:pic>
      <p:sp>
        <p:nvSpPr>
          <p:cNvPr id="7" name="Tekstvak 6">
            <a:extLst>
              <a:ext uri="{FF2B5EF4-FFF2-40B4-BE49-F238E27FC236}">
                <a16:creationId xmlns:a16="http://schemas.microsoft.com/office/drawing/2014/main" id="{F8606868-DB71-5880-542A-BDA45A88C180}"/>
              </a:ext>
            </a:extLst>
          </p:cNvPr>
          <p:cNvSpPr txBox="1"/>
          <p:nvPr/>
        </p:nvSpPr>
        <p:spPr>
          <a:xfrm>
            <a:off x="454926" y="821709"/>
            <a:ext cx="10761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5B9BD5"/>
                </a:solidFill>
                <a:cs typeface="Calibri"/>
              </a:rPr>
              <a:t>___________________________________________________________________</a:t>
            </a:r>
          </a:p>
        </p:txBody>
      </p:sp>
      <p:sp>
        <p:nvSpPr>
          <p:cNvPr id="2" name="Tekstvak 1">
            <a:extLst>
              <a:ext uri="{FF2B5EF4-FFF2-40B4-BE49-F238E27FC236}">
                <a16:creationId xmlns:a16="http://schemas.microsoft.com/office/drawing/2014/main" id="{0C4D55AF-334C-84C5-42B7-B1FA84396DA8}"/>
              </a:ext>
            </a:extLst>
          </p:cNvPr>
          <p:cNvSpPr txBox="1"/>
          <p:nvPr/>
        </p:nvSpPr>
        <p:spPr>
          <a:xfrm>
            <a:off x="454926" y="1586108"/>
            <a:ext cx="5740034" cy="3118439"/>
          </a:xfrm>
          <a:prstGeom prst="rect">
            <a:avLst/>
          </a:prstGeom>
          <a:noFill/>
        </p:spPr>
        <p:txBody>
          <a:bodyPr wrap="square" lIns="91440" tIns="45720" rIns="91440" bIns="45720" rtlCol="0" anchor="t">
            <a:spAutoFit/>
          </a:bodyPr>
          <a:lstStyle/>
          <a:p>
            <a:pPr algn="just"/>
            <a:r>
              <a:rPr lang="nl-BE" sz="2800" b="1">
                <a:solidFill>
                  <a:srgbClr val="FF0000"/>
                </a:solidFill>
                <a:latin typeface="Arial Nova"/>
              </a:rPr>
              <a:t>Kostbare voorwerpen en speelgoed </a:t>
            </a:r>
            <a:r>
              <a:rPr lang="nl-BE" sz="2800" b="1">
                <a:solidFill>
                  <a:schemeClr val="accent1"/>
                </a:solidFill>
                <a:latin typeface="Arial Nova"/>
              </a:rPr>
              <a:t>laten we uiteraard beter </a:t>
            </a:r>
            <a:r>
              <a:rPr lang="nl-BE" sz="2800" b="1">
                <a:solidFill>
                  <a:srgbClr val="FF0000"/>
                </a:solidFill>
                <a:latin typeface="Arial Nova"/>
              </a:rPr>
              <a:t>thuis</a:t>
            </a:r>
            <a:r>
              <a:rPr lang="nl-BE" sz="2800" b="1">
                <a:solidFill>
                  <a:schemeClr val="accent1"/>
                </a:solidFill>
                <a:latin typeface="Arial Nova"/>
              </a:rPr>
              <a:t>.  </a:t>
            </a:r>
            <a:endParaRPr lang="nl-BE" sz="2800" b="1">
              <a:solidFill>
                <a:schemeClr val="accent1"/>
              </a:solidFill>
              <a:latin typeface="Arial Nova" panose="020B0504020202020204" pitchFamily="34" charset="0"/>
            </a:endParaRPr>
          </a:p>
          <a:p>
            <a:pPr algn="just"/>
            <a:r>
              <a:rPr lang="nl-BE" sz="2800" b="1">
                <a:solidFill>
                  <a:schemeClr val="accent1"/>
                </a:solidFill>
                <a:latin typeface="Arial Nova" panose="020B0504020202020204" pitchFamily="34" charset="0"/>
              </a:rPr>
              <a:t>We zouden het jammer vinden als er iets stuk of verloren gaat…</a:t>
            </a:r>
          </a:p>
          <a:p>
            <a:pPr algn="just"/>
            <a:r>
              <a:rPr lang="nl-BE" sz="2800" b="1">
                <a:solidFill>
                  <a:srgbClr val="92D050"/>
                </a:solidFill>
                <a:latin typeface="Arial Nova"/>
              </a:rPr>
              <a:t>@ouders: Controleren jullie regelmatig de boekentas, aub?</a:t>
            </a:r>
          </a:p>
        </p:txBody>
      </p:sp>
      <p:pic>
        <p:nvPicPr>
          <p:cNvPr id="2054" name="Picture 6" descr="The 9 Best Budget Smartphones To Buy in 2018 For Under $300">
            <a:extLst>
              <a:ext uri="{FF2B5EF4-FFF2-40B4-BE49-F238E27FC236}">
                <a16:creationId xmlns:a16="http://schemas.microsoft.com/office/drawing/2014/main" id="{877A1D81-D535-34D8-B58E-388EE54E83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60" t="688" r="14925" b="-688"/>
          <a:stretch/>
        </p:blipFill>
        <p:spPr bwMode="auto">
          <a:xfrm>
            <a:off x="6464540" y="1864787"/>
            <a:ext cx="1536730" cy="16894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lipboard: Save 33% on the Pokémon Thermos Funtainer Insulated Bottle ...">
            <a:extLst>
              <a:ext uri="{FF2B5EF4-FFF2-40B4-BE49-F238E27FC236}">
                <a16:creationId xmlns:a16="http://schemas.microsoft.com/office/drawing/2014/main" id="{A86CD8B0-2C08-F207-8269-DA7787627D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0668" y="3001402"/>
            <a:ext cx="1680194" cy="14766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intendo Switch vende 4,2 millones de unidades en marzo - Dot Esports ...">
            <a:extLst>
              <a:ext uri="{FF2B5EF4-FFF2-40B4-BE49-F238E27FC236}">
                <a16:creationId xmlns:a16="http://schemas.microsoft.com/office/drawing/2014/main" id="{300E58C8-739E-54BB-B5F6-CCC2DA7130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9811" y="1377659"/>
            <a:ext cx="2066791" cy="133183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7451041-922C-0876-5AC8-3DA0E13EDFEF}"/>
              </a:ext>
            </a:extLst>
          </p:cNvPr>
          <p:cNvSpPr txBox="1"/>
          <p:nvPr/>
        </p:nvSpPr>
        <p:spPr>
          <a:xfrm>
            <a:off x="430093" y="4710060"/>
            <a:ext cx="10420769" cy="1384995"/>
          </a:xfrm>
          <a:prstGeom prst="rect">
            <a:avLst/>
          </a:prstGeom>
          <a:noFill/>
        </p:spPr>
        <p:txBody>
          <a:bodyPr wrap="square" rtlCol="0">
            <a:spAutoFit/>
          </a:bodyPr>
          <a:lstStyle/>
          <a:p>
            <a:pPr algn="just"/>
            <a:r>
              <a:rPr lang="nl-BE" sz="2800" b="1">
                <a:solidFill>
                  <a:schemeClr val="accent1"/>
                </a:solidFill>
                <a:latin typeface="Arial Nova" panose="020B0504020202020204" pitchFamily="34" charset="0"/>
              </a:rPr>
              <a:t>We spreken af om geen gsm en andere media te gebruiken tijdens de les, tenzij de leerkracht je daarvoor de toestemming geeft.</a:t>
            </a:r>
          </a:p>
        </p:txBody>
      </p:sp>
      <p:pic>
        <p:nvPicPr>
          <p:cNvPr id="9" name="Afbeelding 8" descr="Afbeelding met pijl&#10;&#10;Automatisch gegenereerde beschrijving">
            <a:extLst>
              <a:ext uri="{FF2B5EF4-FFF2-40B4-BE49-F238E27FC236}">
                <a16:creationId xmlns:a16="http://schemas.microsoft.com/office/drawing/2014/main" id="{E33651DD-0397-3544-15A6-3A4C285FC403}"/>
              </a:ext>
            </a:extLst>
          </p:cNvPr>
          <p:cNvPicPr>
            <a:picLocks noChangeAspect="1"/>
          </p:cNvPicPr>
          <p:nvPr/>
        </p:nvPicPr>
        <p:blipFill>
          <a:blip r:embed="rId8"/>
          <a:stretch>
            <a:fillRect/>
          </a:stretch>
        </p:blipFill>
        <p:spPr>
          <a:xfrm>
            <a:off x="9385465" y="162927"/>
            <a:ext cx="1268682" cy="891367"/>
          </a:xfrm>
          <a:prstGeom prst="rect">
            <a:avLst/>
          </a:prstGeom>
        </p:spPr>
      </p:pic>
    </p:spTree>
    <p:extLst>
      <p:ext uri="{BB962C8B-B14F-4D97-AF65-F5344CB8AC3E}">
        <p14:creationId xmlns:p14="http://schemas.microsoft.com/office/powerpoint/2010/main" val="147928471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2035</Words>
  <Application>Microsoft Office PowerPoint</Application>
  <PresentationFormat>Widescreen</PresentationFormat>
  <Paragraphs>248</Paragraphs>
  <Slides>53</Slides>
  <Notes>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Sabien Moniquet</cp:lastModifiedBy>
  <cp:revision>3</cp:revision>
  <dcterms:created xsi:type="dcterms:W3CDTF">2023-03-28T09:34:47Z</dcterms:created>
  <dcterms:modified xsi:type="dcterms:W3CDTF">2023-09-08T09:20:41Z</dcterms:modified>
</cp:coreProperties>
</file>